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Archivo Black" charset="1" panose="020B0A03020202020B04"/>
      <p:regular r:id="rId14"/>
    </p:embeddedFont>
    <p:embeddedFont>
      <p:font typeface="Open Sans" charset="1" panose="020B0606030504020204"/>
      <p:regular r:id="rId15"/>
    </p:embeddedFont>
    <p:embeddedFont>
      <p:font typeface="Montserrat Classic Bold" charset="1" panose="00000800000000000000"/>
      <p:regular r:id="rId16"/>
    </p:embeddedFont>
    <p:embeddedFont>
      <p:font typeface="Open Sans Italics" charset="1" panose="020B0606030504020204"/>
      <p:regular r:id="rId17"/>
    </p:embeddedFont>
    <p:embeddedFont>
      <p:font typeface="Montserrat Classic" charset="1" panose="00000500000000000000"/>
      <p:regular r:id="rId18"/>
    </p:embeddedFont>
    <p:embeddedFont>
      <p:font typeface="Open Sans Bold" charset="1" panose="020B0806030504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15.svg" Type="http://schemas.openxmlformats.org/officeDocument/2006/relationships/image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.png" Type="http://schemas.openxmlformats.org/officeDocument/2006/relationships/image"/><Relationship Id="rId7" Target="../media/image3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22.pn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Relationship Id="rId7" Target="../media/image26.png" Type="http://schemas.openxmlformats.org/officeDocument/2006/relationships/image"/><Relationship Id="rId8" Target="../media/image27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Relationship Id="rId8" Target="../media/image14.png" Type="http://schemas.openxmlformats.org/officeDocument/2006/relationships/image"/><Relationship Id="rId9" Target="../media/image1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2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svg" Type="http://schemas.openxmlformats.org/officeDocument/2006/relationships/image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33.pn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4.png" Type="http://schemas.openxmlformats.org/officeDocument/2006/relationships/image"/><Relationship Id="rId14" Target="../media/image15.svg" Type="http://schemas.openxmlformats.org/officeDocument/2006/relationships/image"/><Relationship Id="rId2" Target="../media/image34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35.png" Type="http://schemas.openxmlformats.org/officeDocument/2006/relationships/image"/><Relationship Id="rId8" Target="../media/image36.svg" Type="http://schemas.openxmlformats.org/officeDocument/2006/relationships/image"/><Relationship Id="rId9" Target="../media/image3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33" r="0" b="-9333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2057400" cy="7187251"/>
          </a:xfrm>
          <a:prstGeom prst="rect">
            <a:avLst/>
          </a:prstGeom>
          <a:solidFill>
            <a:srgbClr val="FAC40D"/>
          </a:solidFill>
        </p:spPr>
      </p:sp>
      <p:sp>
        <p:nvSpPr>
          <p:cNvPr name="AutoShape 4" id="4"/>
          <p:cNvSpPr/>
          <p:nvPr/>
        </p:nvSpPr>
        <p:spPr>
          <a:xfrm rot="0">
            <a:off x="4092665" y="7187251"/>
            <a:ext cx="13166635" cy="0"/>
          </a:xfrm>
          <a:prstGeom prst="line">
            <a:avLst/>
          </a:prstGeom>
          <a:ln cap="flat" w="19050">
            <a:solidFill>
              <a:srgbClr val="FAC40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14863980" y="738187"/>
            <a:ext cx="2395320" cy="581025"/>
            <a:chOff x="0" y="0"/>
            <a:chExt cx="1675415" cy="406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75415" cy="406400"/>
            </a:xfrm>
            <a:custGeom>
              <a:avLst/>
              <a:gdLst/>
              <a:ahLst/>
              <a:cxnLst/>
              <a:rect r="r" b="b" t="t" l="l"/>
              <a:pathLst>
                <a:path h="406400" w="1675415">
                  <a:moveTo>
                    <a:pt x="1472215" y="0"/>
                  </a:moveTo>
                  <a:cubicBezTo>
                    <a:pt x="1584439" y="0"/>
                    <a:pt x="1675415" y="90976"/>
                    <a:pt x="1675415" y="203200"/>
                  </a:cubicBezTo>
                  <a:cubicBezTo>
                    <a:pt x="1675415" y="315424"/>
                    <a:pt x="1584439" y="406400"/>
                    <a:pt x="147221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>
                <a:alpha val="9804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1675415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6751921" y="811835"/>
            <a:ext cx="433731" cy="433731"/>
          </a:xfrm>
          <a:custGeom>
            <a:avLst/>
            <a:gdLst/>
            <a:ahLst/>
            <a:cxnLst/>
            <a:rect r="r" b="b" t="t" l="l"/>
            <a:pathLst>
              <a:path h="433731" w="433731">
                <a:moveTo>
                  <a:pt x="0" y="0"/>
                </a:moveTo>
                <a:lnTo>
                  <a:pt x="433731" y="0"/>
                </a:lnTo>
                <a:lnTo>
                  <a:pt x="433731" y="433730"/>
                </a:lnTo>
                <a:lnTo>
                  <a:pt x="0" y="433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855917" y="915831"/>
            <a:ext cx="225739" cy="225739"/>
          </a:xfrm>
          <a:custGeom>
            <a:avLst/>
            <a:gdLst/>
            <a:ahLst/>
            <a:cxnLst/>
            <a:rect r="r" b="b" t="t" l="l"/>
            <a:pathLst>
              <a:path h="225739" w="225739">
                <a:moveTo>
                  <a:pt x="0" y="0"/>
                </a:moveTo>
                <a:lnTo>
                  <a:pt x="225739" y="0"/>
                </a:lnTo>
                <a:lnTo>
                  <a:pt x="225739" y="225738"/>
                </a:lnTo>
                <a:lnTo>
                  <a:pt x="0" y="2257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69244" y="663770"/>
            <a:ext cx="718912" cy="729860"/>
          </a:xfrm>
          <a:custGeom>
            <a:avLst/>
            <a:gdLst/>
            <a:ahLst/>
            <a:cxnLst/>
            <a:rect r="r" b="b" t="t" l="l"/>
            <a:pathLst>
              <a:path h="729860" w="718912">
                <a:moveTo>
                  <a:pt x="0" y="0"/>
                </a:moveTo>
                <a:lnTo>
                  <a:pt x="718912" y="0"/>
                </a:lnTo>
                <a:lnTo>
                  <a:pt x="718912" y="729860"/>
                </a:lnTo>
                <a:lnTo>
                  <a:pt x="0" y="7298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36930" y="9258300"/>
            <a:ext cx="383539" cy="389380"/>
          </a:xfrm>
          <a:custGeom>
            <a:avLst/>
            <a:gdLst/>
            <a:ahLst/>
            <a:cxnLst/>
            <a:rect r="r" b="b" t="t" l="l"/>
            <a:pathLst>
              <a:path h="389380" w="383539">
                <a:moveTo>
                  <a:pt x="0" y="0"/>
                </a:moveTo>
                <a:lnTo>
                  <a:pt x="383540" y="0"/>
                </a:lnTo>
                <a:lnTo>
                  <a:pt x="383540" y="389380"/>
                </a:lnTo>
                <a:lnTo>
                  <a:pt x="0" y="3893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836930" y="8656953"/>
            <a:ext cx="383539" cy="389380"/>
          </a:xfrm>
          <a:custGeom>
            <a:avLst/>
            <a:gdLst/>
            <a:ahLst/>
            <a:cxnLst/>
            <a:rect r="r" b="b" t="t" l="l"/>
            <a:pathLst>
              <a:path h="389380" w="383539">
                <a:moveTo>
                  <a:pt x="383540" y="0"/>
                </a:moveTo>
                <a:lnTo>
                  <a:pt x="0" y="0"/>
                </a:lnTo>
                <a:lnTo>
                  <a:pt x="0" y="389380"/>
                </a:lnTo>
                <a:lnTo>
                  <a:pt x="383540" y="389380"/>
                </a:lnTo>
                <a:lnTo>
                  <a:pt x="383540" y="0"/>
                </a:lnTo>
                <a:close/>
              </a:path>
            </a:pathLst>
          </a:custGeom>
          <a:blipFill>
            <a:blip r:embed="rId11">
              <a:alphaModFix amt="15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838939" y="1536225"/>
            <a:ext cx="720268" cy="696859"/>
          </a:xfrm>
          <a:custGeom>
            <a:avLst/>
            <a:gdLst/>
            <a:ahLst/>
            <a:cxnLst/>
            <a:rect r="r" b="b" t="t" l="l"/>
            <a:pathLst>
              <a:path h="696859" w="720268">
                <a:moveTo>
                  <a:pt x="0" y="0"/>
                </a:moveTo>
                <a:lnTo>
                  <a:pt x="720268" y="0"/>
                </a:lnTo>
                <a:lnTo>
                  <a:pt x="720268" y="696860"/>
                </a:lnTo>
                <a:lnTo>
                  <a:pt x="0" y="69686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092665" y="3649758"/>
            <a:ext cx="10102670" cy="1598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237"/>
              </a:lnSpc>
            </a:pPr>
            <a:r>
              <a:rPr lang="en-US" sz="11125">
                <a:solidFill>
                  <a:srgbClr val="FAC40D"/>
                </a:solidFill>
                <a:latin typeface="Archivo Black"/>
              </a:rPr>
              <a:t>DIGITAL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092665" y="5133877"/>
            <a:ext cx="10892543" cy="1598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237"/>
              </a:lnSpc>
            </a:pPr>
            <a:r>
              <a:rPr lang="en-US" sz="11125">
                <a:solidFill>
                  <a:srgbClr val="FFFFFF"/>
                </a:solidFill>
                <a:latin typeface="Archivo Black"/>
              </a:rPr>
              <a:t>FOTOGRAFÍA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985207" y="869442"/>
            <a:ext cx="1676946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>
                <a:solidFill>
                  <a:srgbClr val="FFFFFF"/>
                </a:solidFill>
                <a:latin typeface="Open Sans"/>
              </a:rPr>
              <a:t>Search. . 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022320" y="8629626"/>
            <a:ext cx="5236980" cy="942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780"/>
              </a:lnSpc>
            </a:pPr>
            <a:r>
              <a:rPr lang="en-US" sz="3150">
                <a:solidFill>
                  <a:srgbClr val="FFFFFF"/>
                </a:solidFill>
                <a:latin typeface="Open Sans"/>
              </a:rPr>
              <a:t>Carlos  Alberto Mateus Tobar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207965" y="7816192"/>
            <a:ext cx="5051335" cy="356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Evidencia:Equipo fotografico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-240583" y="831533"/>
            <a:ext cx="5051335" cy="356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LPQ Fotografia Digital</a:t>
            </a:r>
          </a:p>
        </p:txBody>
      </p:sp>
      <p:sp>
        <p:nvSpPr>
          <p:cNvPr name="Freeform 20" id="20"/>
          <p:cNvSpPr/>
          <p:nvPr/>
        </p:nvSpPr>
        <p:spPr>
          <a:xfrm flipH="false" flipV="true" rot="0">
            <a:off x="4092665" y="9149401"/>
            <a:ext cx="2401365" cy="2245276"/>
          </a:xfrm>
          <a:custGeom>
            <a:avLst/>
            <a:gdLst/>
            <a:ahLst/>
            <a:cxnLst/>
            <a:rect r="r" b="b" t="t" l="l"/>
            <a:pathLst>
              <a:path h="2245276" w="2401365">
                <a:moveTo>
                  <a:pt x="0" y="2245276"/>
                </a:moveTo>
                <a:lnTo>
                  <a:pt x="2401365" y="2245276"/>
                </a:lnTo>
                <a:lnTo>
                  <a:pt x="2401365" y="0"/>
                </a:lnTo>
                <a:lnTo>
                  <a:pt x="0" y="0"/>
                </a:lnTo>
                <a:lnTo>
                  <a:pt x="0" y="2245276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4663405" cy="10287000"/>
          </a:xfrm>
          <a:prstGeom prst="rect">
            <a:avLst/>
          </a:prstGeom>
          <a:solidFill>
            <a:srgbClr val="213A65"/>
          </a:solidFill>
        </p:spPr>
      </p:sp>
      <p:sp>
        <p:nvSpPr>
          <p:cNvPr name="Freeform 3" id="3"/>
          <p:cNvSpPr/>
          <p:nvPr/>
        </p:nvSpPr>
        <p:spPr>
          <a:xfrm flipH="false" flipV="false" rot="0">
            <a:off x="820186" y="817011"/>
            <a:ext cx="417028" cy="423379"/>
          </a:xfrm>
          <a:custGeom>
            <a:avLst/>
            <a:gdLst/>
            <a:ahLst/>
            <a:cxnLst/>
            <a:rect r="r" b="b" t="t" l="l"/>
            <a:pathLst>
              <a:path h="423379" w="417028">
                <a:moveTo>
                  <a:pt x="0" y="0"/>
                </a:moveTo>
                <a:lnTo>
                  <a:pt x="417028" y="0"/>
                </a:lnTo>
                <a:lnTo>
                  <a:pt x="417028" y="423378"/>
                </a:lnTo>
                <a:lnTo>
                  <a:pt x="0" y="423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93896" y="2257709"/>
            <a:ext cx="6339018" cy="8029291"/>
            <a:chOff x="0" y="0"/>
            <a:chExt cx="8452023" cy="10705721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25081" t="0" r="25081" b="0"/>
            <a:stretch>
              <a:fillRect/>
            </a:stretch>
          </p:blipFill>
          <p:spPr>
            <a:xfrm flipH="false" flipV="false">
              <a:off x="0" y="0"/>
              <a:ext cx="8452023" cy="10705721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9398383" y="2270394"/>
            <a:ext cx="4802730" cy="704992"/>
            <a:chOff x="0" y="0"/>
            <a:chExt cx="2768585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68585" cy="406400"/>
            </a:xfrm>
            <a:custGeom>
              <a:avLst/>
              <a:gdLst/>
              <a:ahLst/>
              <a:cxnLst/>
              <a:rect r="r" b="b" t="t" l="l"/>
              <a:pathLst>
                <a:path h="406400" w="2768585">
                  <a:moveTo>
                    <a:pt x="2565385" y="0"/>
                  </a:moveTo>
                  <a:cubicBezTo>
                    <a:pt x="2677610" y="0"/>
                    <a:pt x="2768585" y="90976"/>
                    <a:pt x="2768585" y="203200"/>
                  </a:cubicBezTo>
                  <a:cubicBezTo>
                    <a:pt x="2768585" y="315424"/>
                    <a:pt x="2677610" y="406400"/>
                    <a:pt x="256538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AC40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2768585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398383" y="5376633"/>
            <a:ext cx="2140859" cy="2140859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40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28"/>
                </a:lnSpc>
              </a:pPr>
            </a:p>
          </p:txBody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9559293" y="5537546"/>
            <a:ext cx="1819040" cy="1819033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5"/>
              <a:stretch>
                <a:fillRect l="-18646" t="-3107" r="-21055" b="-106577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4863980" y="738187"/>
            <a:ext cx="2395320" cy="581025"/>
            <a:chOff x="0" y="0"/>
            <a:chExt cx="1675415" cy="406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75415" cy="406400"/>
            </a:xfrm>
            <a:custGeom>
              <a:avLst/>
              <a:gdLst/>
              <a:ahLst/>
              <a:cxnLst/>
              <a:rect r="r" b="b" t="t" l="l"/>
              <a:pathLst>
                <a:path h="406400" w="1675415">
                  <a:moveTo>
                    <a:pt x="1472215" y="0"/>
                  </a:moveTo>
                  <a:cubicBezTo>
                    <a:pt x="1584439" y="0"/>
                    <a:pt x="1675415" y="90976"/>
                    <a:pt x="1675415" y="203200"/>
                  </a:cubicBezTo>
                  <a:cubicBezTo>
                    <a:pt x="1675415" y="315424"/>
                    <a:pt x="1584439" y="406400"/>
                    <a:pt x="147221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213A65">
                <a:alpha val="9804"/>
              </a:srgbClr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1675415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6751921" y="811835"/>
            <a:ext cx="433731" cy="433731"/>
          </a:xfrm>
          <a:custGeom>
            <a:avLst/>
            <a:gdLst/>
            <a:ahLst/>
            <a:cxnLst/>
            <a:rect r="r" b="b" t="t" l="l"/>
            <a:pathLst>
              <a:path h="433731" w="433731">
                <a:moveTo>
                  <a:pt x="0" y="0"/>
                </a:moveTo>
                <a:lnTo>
                  <a:pt x="433731" y="0"/>
                </a:lnTo>
                <a:lnTo>
                  <a:pt x="433731" y="433730"/>
                </a:lnTo>
                <a:lnTo>
                  <a:pt x="0" y="4337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855917" y="915831"/>
            <a:ext cx="225739" cy="225739"/>
          </a:xfrm>
          <a:custGeom>
            <a:avLst/>
            <a:gdLst/>
            <a:ahLst/>
            <a:cxnLst/>
            <a:rect r="r" b="b" t="t" l="l"/>
            <a:pathLst>
              <a:path h="225739" w="225739">
                <a:moveTo>
                  <a:pt x="0" y="0"/>
                </a:moveTo>
                <a:lnTo>
                  <a:pt x="225739" y="0"/>
                </a:lnTo>
                <a:lnTo>
                  <a:pt x="225739" y="225738"/>
                </a:lnTo>
                <a:lnTo>
                  <a:pt x="0" y="2257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398383" y="-794032"/>
            <a:ext cx="2401365" cy="2245276"/>
          </a:xfrm>
          <a:custGeom>
            <a:avLst/>
            <a:gdLst/>
            <a:ahLst/>
            <a:cxnLst/>
            <a:rect r="r" b="b" t="t" l="l"/>
            <a:pathLst>
              <a:path h="2245276" w="2401365">
                <a:moveTo>
                  <a:pt x="0" y="0"/>
                </a:moveTo>
                <a:lnTo>
                  <a:pt x="2401365" y="0"/>
                </a:lnTo>
                <a:lnTo>
                  <a:pt x="2401365" y="2245276"/>
                </a:lnTo>
                <a:lnTo>
                  <a:pt x="0" y="224527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9398383" y="3174510"/>
            <a:ext cx="6976045" cy="2043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0"/>
              </a:lnSpc>
            </a:pPr>
            <a:r>
              <a:rPr lang="en-US" sz="4900">
                <a:solidFill>
                  <a:srgbClr val="213A65"/>
                </a:solidFill>
                <a:latin typeface="Montserrat Classic Bold"/>
              </a:rPr>
              <a:t>Propuesta de Equipos Fotográficos y Formatos de Captura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398383" y="2468267"/>
            <a:ext cx="4802730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presentacion de negocios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985207" y="869442"/>
            <a:ext cx="1676946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>
                <a:solidFill>
                  <a:srgbClr val="213A65"/>
                </a:solidFill>
                <a:latin typeface="Open Sans"/>
              </a:rPr>
              <a:t>Search. . 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248083" y="6528975"/>
            <a:ext cx="2350845" cy="356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213A65"/>
                </a:solidFill>
                <a:latin typeface="Open Sans Italics"/>
              </a:rPr>
              <a:t>CEO of Company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248083" y="6037490"/>
            <a:ext cx="3813557" cy="377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69"/>
              </a:lnSpc>
            </a:pPr>
            <a:r>
              <a:rPr lang="en-US" sz="2699">
                <a:solidFill>
                  <a:srgbClr val="213A65"/>
                </a:solidFill>
                <a:latin typeface="Montserrat Classic Bold"/>
              </a:rPr>
              <a:t>CARLOS MATEUS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93896" y="869442"/>
            <a:ext cx="2850934" cy="318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100">
                <a:solidFill>
                  <a:srgbClr val="FFFFFF"/>
                </a:solidFill>
                <a:latin typeface="Montserrat Classic"/>
              </a:rPr>
              <a:t>LPQ Digital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0186" y="817011"/>
            <a:ext cx="417028" cy="423379"/>
          </a:xfrm>
          <a:custGeom>
            <a:avLst/>
            <a:gdLst/>
            <a:ahLst/>
            <a:cxnLst/>
            <a:rect r="r" b="b" t="t" l="l"/>
            <a:pathLst>
              <a:path h="423379" w="417028">
                <a:moveTo>
                  <a:pt x="0" y="0"/>
                </a:moveTo>
                <a:lnTo>
                  <a:pt x="417028" y="0"/>
                </a:lnTo>
                <a:lnTo>
                  <a:pt x="417028" y="423378"/>
                </a:lnTo>
                <a:lnTo>
                  <a:pt x="0" y="423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08774" y="0"/>
            <a:ext cx="8879226" cy="5977187"/>
            <a:chOff x="0" y="0"/>
            <a:chExt cx="11838969" cy="7969582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4"/>
            <a:srcRect l="3051" t="0" r="3051" b="0"/>
            <a:stretch>
              <a:fillRect/>
            </a:stretch>
          </p:blipFill>
          <p:spPr>
            <a:xfrm flipH="false" flipV="false">
              <a:off x="0" y="0"/>
              <a:ext cx="11838969" cy="7969582"/>
            </a:xfrm>
            <a:prstGeom prst="rect">
              <a:avLst/>
            </a:prstGeom>
          </p:spPr>
        </p:pic>
      </p:grpSp>
      <p:grpSp>
        <p:nvGrpSpPr>
          <p:cNvPr name="Group 5" id="5"/>
          <p:cNvGrpSpPr/>
          <p:nvPr/>
        </p:nvGrpSpPr>
        <p:grpSpPr>
          <a:xfrm rot="0">
            <a:off x="2167955" y="2693159"/>
            <a:ext cx="4802730" cy="704992"/>
            <a:chOff x="0" y="0"/>
            <a:chExt cx="2768585" cy="4064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68585" cy="406400"/>
            </a:xfrm>
            <a:custGeom>
              <a:avLst/>
              <a:gdLst/>
              <a:ahLst/>
              <a:cxnLst/>
              <a:rect r="r" b="b" t="t" l="l"/>
              <a:pathLst>
                <a:path h="406400" w="2768585">
                  <a:moveTo>
                    <a:pt x="2565385" y="0"/>
                  </a:moveTo>
                  <a:cubicBezTo>
                    <a:pt x="2677610" y="0"/>
                    <a:pt x="2768585" y="90976"/>
                    <a:pt x="2768585" y="203200"/>
                  </a:cubicBezTo>
                  <a:cubicBezTo>
                    <a:pt x="2768585" y="315424"/>
                    <a:pt x="2677610" y="406400"/>
                    <a:pt x="256538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AC40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768585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167955" y="3597275"/>
            <a:ext cx="7877816" cy="78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sz="5499">
                <a:solidFill>
                  <a:srgbClr val="213A65"/>
                </a:solidFill>
                <a:latin typeface="Montserrat Classic Bold"/>
              </a:rPr>
              <a:t>LPQ Digital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364612" y="6264275"/>
            <a:ext cx="2552293" cy="57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4000">
                <a:solidFill>
                  <a:srgbClr val="FAC40D"/>
                </a:solidFill>
                <a:latin typeface="Montserrat Classic Bold"/>
              </a:rPr>
              <a:t>+1,289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085880" y="6264275"/>
            <a:ext cx="2552293" cy="57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0"/>
              </a:lnSpc>
            </a:pPr>
            <a:r>
              <a:rPr lang="en-US" sz="4000">
                <a:solidFill>
                  <a:srgbClr val="FAC40D"/>
                </a:solidFill>
                <a:latin typeface="Montserrat Classic Bold"/>
              </a:rPr>
              <a:t>+80,5%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67955" y="2891032"/>
            <a:ext cx="4802730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Fotografia Digital</a:t>
            </a:r>
          </a:p>
        </p:txBody>
      </p:sp>
      <p:sp>
        <p:nvSpPr>
          <p:cNvPr name="AutoShape 12" id="12"/>
          <p:cNvSpPr/>
          <p:nvPr/>
        </p:nvSpPr>
        <p:spPr>
          <a:xfrm rot="0">
            <a:off x="0" y="5977187"/>
            <a:ext cx="9408774" cy="4560114"/>
          </a:xfrm>
          <a:prstGeom prst="rect">
            <a:avLst/>
          </a:prstGeom>
          <a:solidFill>
            <a:srgbClr val="213A65"/>
          </a:solidFill>
        </p:spPr>
      </p:sp>
      <p:sp>
        <p:nvSpPr>
          <p:cNvPr name="TextBox 13" id="13"/>
          <p:cNvSpPr txBox="true"/>
          <p:nvPr/>
        </p:nvSpPr>
        <p:spPr>
          <a:xfrm rot="0">
            <a:off x="2159768" y="7648089"/>
            <a:ext cx="6320962" cy="1470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LPQ Digital es una empresa de fotografía digital que busca brindar la mejor experiencia a sus clientes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9810013" y="7058025"/>
            <a:ext cx="3659113" cy="2213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Se me ha contratado como consultor experto para ayudar a consolidar a la empresa como una de las mejores en el mercado</a:t>
            </a:r>
          </a:p>
          <a:p>
            <a:pPr algn="ctr">
              <a:lnSpc>
                <a:spcPts val="2940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3870365" y="6983540"/>
            <a:ext cx="3546893" cy="2585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Se me ha encomendado elaborar una propuesta sobre el uso de equipos fotográficos y formatos de captura para diferentes tipos de proyectos</a:t>
            </a:r>
          </a:p>
          <a:p>
            <a:pPr algn="ctr">
              <a:lnSpc>
                <a:spcPts val="294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2159768" y="6838950"/>
            <a:ext cx="4158152" cy="365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</a:rPr>
              <a:t>Nuestra empresa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4569320" y="-794032"/>
            <a:ext cx="2401365" cy="2245276"/>
          </a:xfrm>
          <a:custGeom>
            <a:avLst/>
            <a:gdLst/>
            <a:ahLst/>
            <a:cxnLst/>
            <a:rect r="r" b="b" t="t" l="l"/>
            <a:pathLst>
              <a:path h="2245276" w="2401365">
                <a:moveTo>
                  <a:pt x="0" y="0"/>
                </a:moveTo>
                <a:lnTo>
                  <a:pt x="2401365" y="0"/>
                </a:lnTo>
                <a:lnTo>
                  <a:pt x="2401365" y="2245276"/>
                </a:lnTo>
                <a:lnTo>
                  <a:pt x="0" y="22452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0186" y="817011"/>
            <a:ext cx="417028" cy="423379"/>
          </a:xfrm>
          <a:custGeom>
            <a:avLst/>
            <a:gdLst/>
            <a:ahLst/>
            <a:cxnLst/>
            <a:rect r="r" b="b" t="t" l="l"/>
            <a:pathLst>
              <a:path h="423379" w="417028">
                <a:moveTo>
                  <a:pt x="0" y="0"/>
                </a:moveTo>
                <a:lnTo>
                  <a:pt x="417028" y="0"/>
                </a:lnTo>
                <a:lnTo>
                  <a:pt x="417028" y="423378"/>
                </a:lnTo>
                <a:lnTo>
                  <a:pt x="0" y="423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0" y="5554746"/>
            <a:ext cx="18288000" cy="4732254"/>
          </a:xfrm>
          <a:prstGeom prst="rect">
            <a:avLst/>
          </a:prstGeom>
          <a:solidFill>
            <a:srgbClr val="213A65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10305180" y="0"/>
            <a:ext cx="6980262" cy="9258300"/>
            <a:chOff x="0" y="0"/>
            <a:chExt cx="9307016" cy="12344400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/>
            <a:srcRect l="38169" t="0" r="11599" b="0"/>
            <a:stretch>
              <a:fillRect/>
            </a:stretch>
          </p:blipFill>
          <p:spPr>
            <a:xfrm flipH="false" flipV="false">
              <a:off x="0" y="0"/>
              <a:ext cx="9307016" cy="12344400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1588290" y="1451244"/>
            <a:ext cx="4802730" cy="704992"/>
            <a:chOff x="0" y="0"/>
            <a:chExt cx="2768585" cy="40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768585" cy="406400"/>
            </a:xfrm>
            <a:custGeom>
              <a:avLst/>
              <a:gdLst/>
              <a:ahLst/>
              <a:cxnLst/>
              <a:rect r="r" b="b" t="t" l="l"/>
              <a:pathLst>
                <a:path h="406400" w="2768585">
                  <a:moveTo>
                    <a:pt x="2565385" y="0"/>
                  </a:moveTo>
                  <a:cubicBezTo>
                    <a:pt x="2677610" y="0"/>
                    <a:pt x="2768585" y="90976"/>
                    <a:pt x="2768585" y="203200"/>
                  </a:cubicBezTo>
                  <a:cubicBezTo>
                    <a:pt x="2768585" y="315424"/>
                    <a:pt x="2677610" y="406400"/>
                    <a:pt x="256538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AC40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2768585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2343656" y="4053985"/>
            <a:ext cx="716695" cy="716695"/>
          </a:xfrm>
          <a:custGeom>
            <a:avLst/>
            <a:gdLst/>
            <a:ahLst/>
            <a:cxnLst/>
            <a:rect r="r" b="b" t="t" l="l"/>
            <a:pathLst>
              <a:path h="716695" w="716695">
                <a:moveTo>
                  <a:pt x="0" y="0"/>
                </a:moveTo>
                <a:lnTo>
                  <a:pt x="716694" y="0"/>
                </a:lnTo>
                <a:lnTo>
                  <a:pt x="716694" y="716695"/>
                </a:lnTo>
                <a:lnTo>
                  <a:pt x="0" y="7166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076312" y="5820505"/>
            <a:ext cx="701006" cy="518745"/>
          </a:xfrm>
          <a:custGeom>
            <a:avLst/>
            <a:gdLst/>
            <a:ahLst/>
            <a:cxnLst/>
            <a:rect r="r" b="b" t="t" l="l"/>
            <a:pathLst>
              <a:path h="518745" w="701006">
                <a:moveTo>
                  <a:pt x="0" y="0"/>
                </a:moveTo>
                <a:lnTo>
                  <a:pt x="701007" y="0"/>
                </a:lnTo>
                <a:lnTo>
                  <a:pt x="701007" y="518745"/>
                </a:lnTo>
                <a:lnTo>
                  <a:pt x="0" y="5187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46722" y="8409984"/>
            <a:ext cx="701006" cy="518745"/>
          </a:xfrm>
          <a:custGeom>
            <a:avLst/>
            <a:gdLst/>
            <a:ahLst/>
            <a:cxnLst/>
            <a:rect r="r" b="b" t="t" l="l"/>
            <a:pathLst>
              <a:path h="518745" w="701006">
                <a:moveTo>
                  <a:pt x="0" y="0"/>
                </a:moveTo>
                <a:lnTo>
                  <a:pt x="701006" y="0"/>
                </a:lnTo>
                <a:lnTo>
                  <a:pt x="701006" y="518745"/>
                </a:lnTo>
                <a:lnTo>
                  <a:pt x="0" y="5187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69683" y="5820505"/>
            <a:ext cx="701006" cy="518745"/>
          </a:xfrm>
          <a:custGeom>
            <a:avLst/>
            <a:gdLst/>
            <a:ahLst/>
            <a:cxnLst/>
            <a:rect r="r" b="b" t="t" l="l"/>
            <a:pathLst>
              <a:path h="518745" w="701006">
                <a:moveTo>
                  <a:pt x="0" y="0"/>
                </a:moveTo>
                <a:lnTo>
                  <a:pt x="701006" y="0"/>
                </a:lnTo>
                <a:lnTo>
                  <a:pt x="701006" y="518745"/>
                </a:lnTo>
                <a:lnTo>
                  <a:pt x="0" y="51874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93896" y="869442"/>
            <a:ext cx="2850934" cy="318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100">
                <a:solidFill>
                  <a:srgbClr val="213A65"/>
                </a:solidFill>
                <a:latin typeface="Montserrat Classic"/>
              </a:rPr>
              <a:t>LPQ Digital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88290" y="2355360"/>
            <a:ext cx="6976045" cy="154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sz="5499">
                <a:solidFill>
                  <a:srgbClr val="213A65"/>
                </a:solidFill>
                <a:latin typeface="Montserrat Classic Bold"/>
              </a:rPr>
              <a:t>Paseo familiar</a:t>
            </a:r>
          </a:p>
          <a:p>
            <a:pPr algn="l">
              <a:lnSpc>
                <a:spcPts val="604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588290" y="1649117"/>
            <a:ext cx="4802730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Fotografia Digital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426804" y="4044316"/>
            <a:ext cx="5717196" cy="1099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"/>
              </a:rPr>
              <a:t>Cámara réflex digital (DSLR) o cámara mirrorless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469683" y="6567850"/>
            <a:ext cx="4748619" cy="1842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Calidad de imagen superior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Opciones de lentes intercambiables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Mejor rendimiento en condiciones de luz variable 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6211699" y="6500209"/>
            <a:ext cx="3919338" cy="2213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Mayor tamaño y peso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Curva de aprendizaje más pronunciada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Formato de captura recomendado: RAW + JPEG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700638" y="8994921"/>
            <a:ext cx="7788862" cy="1470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Archivos RAW brindan mayor flexibilidad en el procesamiento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Archivos JPEG proporcionan imágenes listas para uso inmediato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2265754" y="3536206"/>
            <a:ext cx="4158152" cy="365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</a:rPr>
              <a:t>Equipo </a:t>
            </a:r>
            <a:r>
              <a:rPr lang="en-US" sz="2400">
                <a:solidFill>
                  <a:srgbClr val="000000"/>
                </a:solidFill>
                <a:latin typeface="Open Sans Bold"/>
              </a:rPr>
              <a:t>Recomendado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285402" y="5820505"/>
            <a:ext cx="4158152" cy="365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</a:pPr>
            <a:r>
              <a:rPr lang="en-US" sz="2400">
                <a:solidFill>
                  <a:srgbClr val="FFFFFF"/>
                </a:solidFill>
                <a:latin typeface="Open Sans"/>
              </a:rPr>
              <a:t>Desventajas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700638" y="8486667"/>
            <a:ext cx="4158152" cy="365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</a:pPr>
            <a:r>
              <a:rPr lang="en-US" sz="2400">
                <a:solidFill>
                  <a:srgbClr val="FFFFFF"/>
                </a:solidFill>
                <a:latin typeface="Open Sans"/>
              </a:rPr>
              <a:t>Beneficios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47728" y="5820505"/>
            <a:ext cx="4158152" cy="365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</a:rPr>
              <a:t>ventajas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6970685" y="-794032"/>
            <a:ext cx="2401365" cy="2245276"/>
          </a:xfrm>
          <a:custGeom>
            <a:avLst/>
            <a:gdLst/>
            <a:ahLst/>
            <a:cxnLst/>
            <a:rect r="r" b="b" t="t" l="l"/>
            <a:pathLst>
              <a:path h="2245276" w="2401365">
                <a:moveTo>
                  <a:pt x="0" y="0"/>
                </a:moveTo>
                <a:lnTo>
                  <a:pt x="2401365" y="0"/>
                </a:lnTo>
                <a:lnTo>
                  <a:pt x="2401365" y="2245276"/>
                </a:lnTo>
                <a:lnTo>
                  <a:pt x="0" y="22452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0186" y="817011"/>
            <a:ext cx="417028" cy="423379"/>
          </a:xfrm>
          <a:custGeom>
            <a:avLst/>
            <a:gdLst/>
            <a:ahLst/>
            <a:cxnLst/>
            <a:rect r="r" b="b" t="t" l="l"/>
            <a:pathLst>
              <a:path h="423379" w="417028">
                <a:moveTo>
                  <a:pt x="0" y="0"/>
                </a:moveTo>
                <a:lnTo>
                  <a:pt x="417028" y="0"/>
                </a:lnTo>
                <a:lnTo>
                  <a:pt x="417028" y="423378"/>
                </a:lnTo>
                <a:lnTo>
                  <a:pt x="0" y="423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49585" y="1638267"/>
            <a:ext cx="4802730" cy="704992"/>
            <a:chOff x="0" y="0"/>
            <a:chExt cx="2768585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768585" cy="406400"/>
            </a:xfrm>
            <a:custGeom>
              <a:avLst/>
              <a:gdLst/>
              <a:ahLst/>
              <a:cxnLst/>
              <a:rect r="r" b="b" t="t" l="l"/>
              <a:pathLst>
                <a:path h="406400" w="2768585">
                  <a:moveTo>
                    <a:pt x="2565385" y="0"/>
                  </a:moveTo>
                  <a:cubicBezTo>
                    <a:pt x="2677610" y="0"/>
                    <a:pt x="2768585" y="90976"/>
                    <a:pt x="2768585" y="203200"/>
                  </a:cubicBezTo>
                  <a:cubicBezTo>
                    <a:pt x="2768585" y="315424"/>
                    <a:pt x="2677610" y="406400"/>
                    <a:pt x="256538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AC40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2768585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AutoShape 6" id="6"/>
          <p:cNvSpPr/>
          <p:nvPr/>
        </p:nvSpPr>
        <p:spPr>
          <a:xfrm rot="0">
            <a:off x="12548891" y="0"/>
            <a:ext cx="5738691" cy="10287000"/>
          </a:xfrm>
          <a:prstGeom prst="rect">
            <a:avLst/>
          </a:prstGeom>
          <a:solidFill>
            <a:srgbClr val="213A65"/>
          </a:solidFill>
        </p:spPr>
      </p:sp>
      <p:grpSp>
        <p:nvGrpSpPr>
          <p:cNvPr name="Group 7" id="7"/>
          <p:cNvGrpSpPr/>
          <p:nvPr/>
        </p:nvGrpSpPr>
        <p:grpSpPr>
          <a:xfrm rot="0">
            <a:off x="9676535" y="1028700"/>
            <a:ext cx="5744712" cy="9258300"/>
            <a:chOff x="0" y="0"/>
            <a:chExt cx="7659617" cy="12344400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4"/>
            <a:srcRect l="34875" t="0" r="34875" b="0"/>
            <a:stretch>
              <a:fillRect/>
            </a:stretch>
          </p:blipFill>
          <p:spPr>
            <a:xfrm flipH="false" flipV="false">
              <a:off x="0" y="0"/>
              <a:ext cx="7659617" cy="12344400"/>
            </a:xfrm>
            <a:prstGeom prst="rect">
              <a:avLst/>
            </a:prstGeom>
          </p:spPr>
        </p:pic>
      </p:grpSp>
      <p:sp>
        <p:nvSpPr>
          <p:cNvPr name="Freeform 9" id="9"/>
          <p:cNvSpPr/>
          <p:nvPr/>
        </p:nvSpPr>
        <p:spPr>
          <a:xfrm flipH="false" flipV="false" rot="0">
            <a:off x="13583195" y="3835478"/>
            <a:ext cx="3676105" cy="4584880"/>
          </a:xfrm>
          <a:custGeom>
            <a:avLst/>
            <a:gdLst/>
            <a:ahLst/>
            <a:cxnLst/>
            <a:rect r="r" b="b" t="t" l="l"/>
            <a:pathLst>
              <a:path h="4584880" w="3676105">
                <a:moveTo>
                  <a:pt x="0" y="0"/>
                </a:moveTo>
                <a:lnTo>
                  <a:pt x="3676105" y="0"/>
                </a:lnTo>
                <a:lnTo>
                  <a:pt x="3676105" y="4584879"/>
                </a:lnTo>
                <a:lnTo>
                  <a:pt x="0" y="45848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426" r="0" b="-426"/>
            </a:stretch>
          </a:blipFill>
        </p:spPr>
      </p:sp>
      <p:sp>
        <p:nvSpPr>
          <p:cNvPr name="AutoShape 10" id="10"/>
          <p:cNvSpPr/>
          <p:nvPr/>
        </p:nvSpPr>
        <p:spPr>
          <a:xfrm rot="0">
            <a:off x="13744961" y="4063697"/>
            <a:ext cx="3352573" cy="4128441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11" id="11"/>
          <p:cNvGrpSpPr/>
          <p:nvPr/>
        </p:nvGrpSpPr>
        <p:grpSpPr>
          <a:xfrm rot="0">
            <a:off x="1959110" y="4849814"/>
            <a:ext cx="181752" cy="181752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40D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28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50442" y="6096549"/>
            <a:ext cx="398944" cy="398944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40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28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023790" y="6104129"/>
            <a:ext cx="398944" cy="398944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40D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76200" y="76200"/>
              <a:ext cx="660400" cy="660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28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493896" y="869442"/>
            <a:ext cx="2850934" cy="318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100">
                <a:solidFill>
                  <a:srgbClr val="213A65"/>
                </a:solidFill>
                <a:latin typeface="Montserrat Classic"/>
              </a:rPr>
              <a:t>LPQ Digital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949585" y="2542383"/>
            <a:ext cx="6322475" cy="3070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sz="5499">
                <a:solidFill>
                  <a:srgbClr val="213A65"/>
                </a:solidFill>
                <a:latin typeface="Montserrat Classic Bold"/>
              </a:rPr>
              <a:t>Proyecto universitario</a:t>
            </a:r>
          </a:p>
          <a:p>
            <a:pPr algn="l">
              <a:lnSpc>
                <a:spcPts val="6049"/>
              </a:lnSpc>
            </a:pPr>
          </a:p>
          <a:p>
            <a:pPr algn="l">
              <a:lnSpc>
                <a:spcPts val="6049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949585" y="1836140"/>
            <a:ext cx="4802730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Fotografia Digital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526801" y="5380505"/>
            <a:ext cx="6128931" cy="356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 Cámara compacta avanzada o cámara híbrida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92322" y="6847919"/>
            <a:ext cx="4056888" cy="2213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Portabilidad y manejo sencillo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Buena calidad de imagen en condiciones de luz adecuadas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Opciones de conectividad (Wi-Fi, Bluetooth) 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5223263" y="6847919"/>
            <a:ext cx="4056888" cy="2585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Menos control sobre los ajustes de la cámara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Rendimiento limitado en condiciones de baja iluminación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Formato de captura recomendado: JPEG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2447822" y="4767954"/>
            <a:ext cx="4158152" cy="365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</a:pPr>
            <a:r>
              <a:rPr lang="en-US" sz="2400">
                <a:solidFill>
                  <a:srgbClr val="213A65"/>
                </a:solidFill>
                <a:latin typeface="Open Sans Bold"/>
              </a:rPr>
              <a:t>Equipo recomendado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49304" y="6022489"/>
            <a:ext cx="4158152" cy="365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</a:pPr>
            <a:r>
              <a:rPr lang="en-US" sz="2400">
                <a:solidFill>
                  <a:srgbClr val="213A65"/>
                </a:solidFill>
                <a:latin typeface="Open Sans Bold"/>
              </a:rPr>
              <a:t>Ventajas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5771171" y="6104129"/>
            <a:ext cx="4158152" cy="365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</a:pPr>
            <a:r>
              <a:rPr lang="en-US" sz="2400">
                <a:solidFill>
                  <a:srgbClr val="213A65"/>
                </a:solidFill>
                <a:latin typeface="Open Sans Bold"/>
              </a:rPr>
              <a:t>Desventajas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4999662" y="4204089"/>
            <a:ext cx="843171" cy="691400"/>
          </a:xfrm>
          <a:custGeom>
            <a:avLst/>
            <a:gdLst/>
            <a:ahLst/>
            <a:cxnLst/>
            <a:rect r="r" b="b" t="t" l="l"/>
            <a:pathLst>
              <a:path h="691400" w="843171">
                <a:moveTo>
                  <a:pt x="0" y="0"/>
                </a:moveTo>
                <a:lnTo>
                  <a:pt x="843171" y="0"/>
                </a:lnTo>
                <a:lnTo>
                  <a:pt x="843171" y="691400"/>
                </a:lnTo>
                <a:lnTo>
                  <a:pt x="0" y="691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3907608" y="5671184"/>
            <a:ext cx="3027280" cy="25850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Archivos listos para uso inmediato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Menor tamaño de archivo, facilitando almacenamiento y transferencia</a:t>
            </a:r>
          </a:p>
          <a:p>
            <a:pPr algn="ctr">
              <a:lnSpc>
                <a:spcPts val="2940"/>
              </a:lnSpc>
            </a:pPr>
          </a:p>
        </p:txBody>
      </p:sp>
      <p:sp>
        <p:nvSpPr>
          <p:cNvPr name="TextBox 31" id="31"/>
          <p:cNvSpPr txBox="true"/>
          <p:nvPr/>
        </p:nvSpPr>
        <p:spPr>
          <a:xfrm rot="0">
            <a:off x="13907608" y="5105400"/>
            <a:ext cx="3027280" cy="356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213A65"/>
                </a:solidFill>
                <a:latin typeface="Open Sans Bold"/>
              </a:rPr>
              <a:t>Beneficios</a:t>
            </a:r>
          </a:p>
        </p:txBody>
      </p:sp>
      <p:sp>
        <p:nvSpPr>
          <p:cNvPr name="Freeform 32" id="32"/>
          <p:cNvSpPr/>
          <p:nvPr/>
        </p:nvSpPr>
        <p:spPr>
          <a:xfrm flipH="false" flipV="true" rot="0">
            <a:off x="2627726" y="7968301"/>
            <a:ext cx="2401365" cy="2245276"/>
          </a:xfrm>
          <a:custGeom>
            <a:avLst/>
            <a:gdLst/>
            <a:ahLst/>
            <a:cxnLst/>
            <a:rect r="r" b="b" t="t" l="l"/>
            <a:pathLst>
              <a:path h="2245276" w="2401365">
                <a:moveTo>
                  <a:pt x="0" y="2245276"/>
                </a:moveTo>
                <a:lnTo>
                  <a:pt x="2401365" y="2245276"/>
                </a:lnTo>
                <a:lnTo>
                  <a:pt x="2401365" y="0"/>
                </a:lnTo>
                <a:lnTo>
                  <a:pt x="0" y="0"/>
                </a:lnTo>
                <a:lnTo>
                  <a:pt x="0" y="2245276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0186" y="817011"/>
            <a:ext cx="417028" cy="423379"/>
          </a:xfrm>
          <a:custGeom>
            <a:avLst/>
            <a:gdLst/>
            <a:ahLst/>
            <a:cxnLst/>
            <a:rect r="r" b="b" t="t" l="l"/>
            <a:pathLst>
              <a:path h="423379" w="417028">
                <a:moveTo>
                  <a:pt x="0" y="0"/>
                </a:moveTo>
                <a:lnTo>
                  <a:pt x="417028" y="0"/>
                </a:lnTo>
                <a:lnTo>
                  <a:pt x="417028" y="423378"/>
                </a:lnTo>
                <a:lnTo>
                  <a:pt x="0" y="423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863980" y="738187"/>
            <a:ext cx="2395320" cy="581025"/>
            <a:chOff x="0" y="0"/>
            <a:chExt cx="1675415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75415" cy="406400"/>
            </a:xfrm>
            <a:custGeom>
              <a:avLst/>
              <a:gdLst/>
              <a:ahLst/>
              <a:cxnLst/>
              <a:rect r="r" b="b" t="t" l="l"/>
              <a:pathLst>
                <a:path h="406400" w="1675415">
                  <a:moveTo>
                    <a:pt x="1472215" y="0"/>
                  </a:moveTo>
                  <a:cubicBezTo>
                    <a:pt x="1584439" y="0"/>
                    <a:pt x="1675415" y="90976"/>
                    <a:pt x="1675415" y="203200"/>
                  </a:cubicBezTo>
                  <a:cubicBezTo>
                    <a:pt x="1675415" y="315424"/>
                    <a:pt x="1584439" y="406400"/>
                    <a:pt x="147221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213A65">
                <a:alpha val="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1675415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751921" y="811835"/>
            <a:ext cx="433731" cy="433731"/>
          </a:xfrm>
          <a:custGeom>
            <a:avLst/>
            <a:gdLst/>
            <a:ahLst/>
            <a:cxnLst/>
            <a:rect r="r" b="b" t="t" l="l"/>
            <a:pathLst>
              <a:path h="433731" w="433731">
                <a:moveTo>
                  <a:pt x="0" y="0"/>
                </a:moveTo>
                <a:lnTo>
                  <a:pt x="433731" y="0"/>
                </a:lnTo>
                <a:lnTo>
                  <a:pt x="433731" y="433730"/>
                </a:lnTo>
                <a:lnTo>
                  <a:pt x="0" y="4337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855917" y="915831"/>
            <a:ext cx="225739" cy="225739"/>
          </a:xfrm>
          <a:custGeom>
            <a:avLst/>
            <a:gdLst/>
            <a:ahLst/>
            <a:cxnLst/>
            <a:rect r="r" b="b" t="t" l="l"/>
            <a:pathLst>
              <a:path h="225739" w="225739">
                <a:moveTo>
                  <a:pt x="0" y="0"/>
                </a:moveTo>
                <a:lnTo>
                  <a:pt x="225739" y="0"/>
                </a:lnTo>
                <a:lnTo>
                  <a:pt x="225739" y="225738"/>
                </a:lnTo>
                <a:lnTo>
                  <a:pt x="0" y="2257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8" id="8"/>
          <p:cNvSpPr/>
          <p:nvPr/>
        </p:nvSpPr>
        <p:spPr>
          <a:xfrm rot="0">
            <a:off x="0" y="5143500"/>
            <a:ext cx="8720346" cy="5143500"/>
          </a:xfrm>
          <a:prstGeom prst="rect">
            <a:avLst/>
          </a:prstGeom>
          <a:solidFill>
            <a:srgbClr val="213A65"/>
          </a:solidFill>
        </p:spPr>
      </p: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493896" y="2282244"/>
            <a:ext cx="7552693" cy="6063991"/>
            <a:chOff x="0" y="0"/>
            <a:chExt cx="7467600" cy="599567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467600" cy="4513580"/>
            </a:xfrm>
            <a:custGeom>
              <a:avLst/>
              <a:gdLst/>
              <a:ahLst/>
              <a:cxnLst/>
              <a:rect r="r" b="b" t="t" l="l"/>
              <a:pathLst>
                <a:path h="4513580" w="746760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4514850"/>
              <a:ext cx="7467600" cy="695960"/>
            </a:xfrm>
            <a:custGeom>
              <a:avLst/>
              <a:gdLst/>
              <a:ahLst/>
              <a:cxnLst/>
              <a:rect r="r" b="b" t="t" l="l"/>
              <a:pathLst>
                <a:path h="695960" w="746760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429510" y="5210810"/>
              <a:ext cx="2606040" cy="791210"/>
            </a:xfrm>
            <a:custGeom>
              <a:avLst/>
              <a:gdLst/>
              <a:ahLst/>
              <a:cxnLst/>
              <a:rect r="r" b="b" t="t" l="l"/>
              <a:pathLst>
                <a:path h="791210" w="260604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14960" y="353060"/>
              <a:ext cx="6827520" cy="3835400"/>
            </a:xfrm>
            <a:custGeom>
              <a:avLst/>
              <a:gdLst/>
              <a:ahLst/>
              <a:cxnLst/>
              <a:rect r="r" b="b" t="t" l="l"/>
              <a:pathLst>
                <a:path h="3835400" w="682752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8"/>
              <a:stretch>
                <a:fillRect l="0" t="-2969" r="0" b="-15631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109611" y="1715489"/>
            <a:ext cx="4802730" cy="704992"/>
            <a:chOff x="0" y="0"/>
            <a:chExt cx="2768585" cy="406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768585" cy="406400"/>
            </a:xfrm>
            <a:custGeom>
              <a:avLst/>
              <a:gdLst/>
              <a:ahLst/>
              <a:cxnLst/>
              <a:rect r="r" b="b" t="t" l="l"/>
              <a:pathLst>
                <a:path h="406400" w="2768585">
                  <a:moveTo>
                    <a:pt x="2565385" y="0"/>
                  </a:moveTo>
                  <a:cubicBezTo>
                    <a:pt x="2677610" y="0"/>
                    <a:pt x="2768585" y="90976"/>
                    <a:pt x="2768585" y="203200"/>
                  </a:cubicBezTo>
                  <a:cubicBezTo>
                    <a:pt x="2768585" y="315424"/>
                    <a:pt x="2677610" y="406400"/>
                    <a:pt x="256538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AC40D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2768585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493896" y="869442"/>
            <a:ext cx="2850934" cy="318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100">
                <a:solidFill>
                  <a:srgbClr val="213A65"/>
                </a:solidFill>
                <a:latin typeface="Montserrat Classic"/>
              </a:rPr>
              <a:t>LPQ Digital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985207" y="869442"/>
            <a:ext cx="1676946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>
                <a:solidFill>
                  <a:srgbClr val="213A65"/>
                </a:solidFill>
                <a:latin typeface="Open Sans"/>
              </a:rPr>
              <a:t>Search. . 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109611" y="2619605"/>
            <a:ext cx="6322475" cy="230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sz="5499">
                <a:solidFill>
                  <a:srgbClr val="213A65"/>
                </a:solidFill>
                <a:latin typeface="Montserrat Classic Bold"/>
              </a:rPr>
              <a:t>Tomas para una revista</a:t>
            </a:r>
          </a:p>
          <a:p>
            <a:pPr algn="l">
              <a:lnSpc>
                <a:spcPts val="6049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0109611" y="1913362"/>
            <a:ext cx="4802730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Fotografía Digital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838176" y="4886325"/>
            <a:ext cx="6859175" cy="727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 Cámara réflex digital (DSLR) o cámara mirrorless de gama alta</a:t>
            </a:r>
            <a:r>
              <a:rPr lang="en-US" sz="2100">
                <a:solidFill>
                  <a:srgbClr val="737373"/>
                </a:solidFill>
                <a:latin typeface="Open Sans"/>
              </a:rPr>
              <a:t>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502479" y="6592362"/>
            <a:ext cx="4692128" cy="1470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Calidad de imagen excepcional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Amplia gama de lentes y accesorios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Mayor control sobre los ajustes de la cámara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502479" y="8712436"/>
            <a:ext cx="4692128" cy="1842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Mayor inversión económica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Tamaño y peso más considerable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Formato de captura recomendado: RAW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573299" y="8560036"/>
            <a:ext cx="4692128" cy="1842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Archivos RAW brindan la máxima flexibilidad en el procesamiento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Permiten obtener el máximo potencial de la cámara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11502479" y="6112683"/>
            <a:ext cx="4158152" cy="365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</a:pPr>
            <a:r>
              <a:rPr lang="en-US" sz="2400">
                <a:solidFill>
                  <a:srgbClr val="213A65"/>
                </a:solidFill>
                <a:latin typeface="Open Sans Bold"/>
              </a:rPr>
              <a:t>Ventajas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502479" y="8232757"/>
            <a:ext cx="4158152" cy="365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</a:pPr>
            <a:r>
              <a:rPr lang="en-US" sz="2400">
                <a:solidFill>
                  <a:srgbClr val="213A65"/>
                </a:solidFill>
                <a:latin typeface="Open Sans Bold"/>
              </a:rPr>
              <a:t>Desventajas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109611" y="4342782"/>
            <a:ext cx="4158152" cy="365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</a:pPr>
            <a:r>
              <a:rPr lang="en-US" sz="2400">
                <a:solidFill>
                  <a:srgbClr val="213A65"/>
                </a:solidFill>
                <a:latin typeface="Open Sans Bold"/>
              </a:rPr>
              <a:t>Equipo recomendado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157341" y="5690234"/>
            <a:ext cx="1680835" cy="695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FAC40D"/>
                </a:solidFill>
                <a:latin typeface="Open Sans Bold"/>
              </a:rPr>
              <a:t>175K+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96797" y="7917670"/>
            <a:ext cx="1680835" cy="3561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6"/>
              </a:lnSpc>
            </a:pPr>
            <a:r>
              <a:rPr lang="en-US" sz="2300">
                <a:solidFill>
                  <a:srgbClr val="FFFFFF"/>
                </a:solidFill>
                <a:latin typeface="Open Sans"/>
              </a:rPr>
              <a:t>Beneficios</a:t>
            </a:r>
          </a:p>
        </p:txBody>
      </p:sp>
      <p:sp>
        <p:nvSpPr>
          <p:cNvPr name="Freeform 30" id="30"/>
          <p:cNvSpPr/>
          <p:nvPr/>
        </p:nvSpPr>
        <p:spPr>
          <a:xfrm flipH="false" flipV="true" rot="0">
            <a:off x="7519663" y="9149401"/>
            <a:ext cx="2401365" cy="2245276"/>
          </a:xfrm>
          <a:custGeom>
            <a:avLst/>
            <a:gdLst/>
            <a:ahLst/>
            <a:cxnLst/>
            <a:rect r="r" b="b" t="t" l="l"/>
            <a:pathLst>
              <a:path h="2245276" w="2401365">
                <a:moveTo>
                  <a:pt x="0" y="2245276"/>
                </a:moveTo>
                <a:lnTo>
                  <a:pt x="2401365" y="2245276"/>
                </a:lnTo>
                <a:lnTo>
                  <a:pt x="2401365" y="0"/>
                </a:lnTo>
                <a:lnTo>
                  <a:pt x="0" y="0"/>
                </a:lnTo>
                <a:lnTo>
                  <a:pt x="0" y="2245276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4932582" cy="10287000"/>
          </a:xfrm>
          <a:prstGeom prst="rect">
            <a:avLst/>
          </a:prstGeom>
          <a:solidFill>
            <a:srgbClr val="213A65"/>
          </a:solidFill>
        </p:spPr>
      </p:sp>
      <p:sp>
        <p:nvSpPr>
          <p:cNvPr name="Freeform 3" id="3"/>
          <p:cNvSpPr/>
          <p:nvPr/>
        </p:nvSpPr>
        <p:spPr>
          <a:xfrm flipH="false" flipV="false" rot="0">
            <a:off x="820186" y="817011"/>
            <a:ext cx="417028" cy="423379"/>
          </a:xfrm>
          <a:custGeom>
            <a:avLst/>
            <a:gdLst/>
            <a:ahLst/>
            <a:cxnLst/>
            <a:rect r="r" b="b" t="t" l="l"/>
            <a:pathLst>
              <a:path h="423379" w="417028">
                <a:moveTo>
                  <a:pt x="0" y="0"/>
                </a:moveTo>
                <a:lnTo>
                  <a:pt x="417028" y="0"/>
                </a:lnTo>
                <a:lnTo>
                  <a:pt x="417028" y="423378"/>
                </a:lnTo>
                <a:lnTo>
                  <a:pt x="0" y="423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4863980" y="738187"/>
            <a:ext cx="2395320" cy="581025"/>
            <a:chOff x="0" y="0"/>
            <a:chExt cx="1675415" cy="4064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75415" cy="406400"/>
            </a:xfrm>
            <a:custGeom>
              <a:avLst/>
              <a:gdLst/>
              <a:ahLst/>
              <a:cxnLst/>
              <a:rect r="r" b="b" t="t" l="l"/>
              <a:pathLst>
                <a:path h="406400" w="1675415">
                  <a:moveTo>
                    <a:pt x="1472215" y="0"/>
                  </a:moveTo>
                  <a:cubicBezTo>
                    <a:pt x="1584439" y="0"/>
                    <a:pt x="1675415" y="90976"/>
                    <a:pt x="1675415" y="203200"/>
                  </a:cubicBezTo>
                  <a:cubicBezTo>
                    <a:pt x="1675415" y="315424"/>
                    <a:pt x="1584439" y="406400"/>
                    <a:pt x="147221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213A65">
                <a:alpha val="9804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1675415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6751921" y="811835"/>
            <a:ext cx="433731" cy="433731"/>
          </a:xfrm>
          <a:custGeom>
            <a:avLst/>
            <a:gdLst/>
            <a:ahLst/>
            <a:cxnLst/>
            <a:rect r="r" b="b" t="t" l="l"/>
            <a:pathLst>
              <a:path h="433731" w="433731">
                <a:moveTo>
                  <a:pt x="0" y="0"/>
                </a:moveTo>
                <a:lnTo>
                  <a:pt x="433731" y="0"/>
                </a:lnTo>
                <a:lnTo>
                  <a:pt x="433731" y="433730"/>
                </a:lnTo>
                <a:lnTo>
                  <a:pt x="0" y="4337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855917" y="915831"/>
            <a:ext cx="225739" cy="225739"/>
          </a:xfrm>
          <a:custGeom>
            <a:avLst/>
            <a:gdLst/>
            <a:ahLst/>
            <a:cxnLst/>
            <a:rect r="r" b="b" t="t" l="l"/>
            <a:pathLst>
              <a:path h="225739" w="225739">
                <a:moveTo>
                  <a:pt x="0" y="0"/>
                </a:moveTo>
                <a:lnTo>
                  <a:pt x="225739" y="0"/>
                </a:lnTo>
                <a:lnTo>
                  <a:pt x="225739" y="225738"/>
                </a:lnTo>
                <a:lnTo>
                  <a:pt x="0" y="2257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93896" y="869442"/>
            <a:ext cx="2234395" cy="318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2100">
                <a:solidFill>
                  <a:srgbClr val="FFFFFF"/>
                </a:solidFill>
                <a:latin typeface="Montserrat Classic"/>
              </a:rPr>
              <a:t>LPQ Digital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985207" y="869442"/>
            <a:ext cx="1676946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>
                <a:solidFill>
                  <a:srgbClr val="213A65"/>
                </a:solidFill>
                <a:latin typeface="Open Sans"/>
              </a:rPr>
              <a:t>Search. . 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921080" y="2083757"/>
            <a:ext cx="6023005" cy="8203243"/>
            <a:chOff x="0" y="0"/>
            <a:chExt cx="8030673" cy="10937658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8"/>
            <a:srcRect l="0" t="4543" r="0" b="4543"/>
            <a:stretch>
              <a:fillRect/>
            </a:stretch>
          </p:blipFill>
          <p:spPr>
            <a:xfrm flipH="false" flipV="false">
              <a:off x="0" y="0"/>
              <a:ext cx="8030673" cy="10937658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8873009" y="2710406"/>
            <a:ext cx="4802730" cy="704992"/>
            <a:chOff x="0" y="0"/>
            <a:chExt cx="2768585" cy="4064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768585" cy="406400"/>
            </a:xfrm>
            <a:custGeom>
              <a:avLst/>
              <a:gdLst/>
              <a:ahLst/>
              <a:cxnLst/>
              <a:rect r="r" b="b" t="t" l="l"/>
              <a:pathLst>
                <a:path h="406400" w="2768585">
                  <a:moveTo>
                    <a:pt x="2565385" y="0"/>
                  </a:moveTo>
                  <a:cubicBezTo>
                    <a:pt x="2677610" y="0"/>
                    <a:pt x="2768585" y="90976"/>
                    <a:pt x="2768585" y="203200"/>
                  </a:cubicBezTo>
                  <a:cubicBezTo>
                    <a:pt x="2768585" y="315424"/>
                    <a:pt x="2677610" y="406400"/>
                    <a:pt x="256538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AC40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2768585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8873009" y="3614522"/>
            <a:ext cx="7532087" cy="78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sz="5499">
                <a:solidFill>
                  <a:srgbClr val="213A65"/>
                </a:solidFill>
                <a:latin typeface="Montserrat Classic Bold"/>
              </a:rPr>
              <a:t>Conclusión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873009" y="2908279"/>
            <a:ext cx="4802730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</a:rPr>
              <a:t>Fotografia Digital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962748" y="6817141"/>
            <a:ext cx="3676304" cy="2213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Cada opción tiene sus ventajas y desventajas, por lo que es importante considerar las necesidades específicas de cada proyecto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13954760" y="6817141"/>
            <a:ext cx="3737841" cy="2956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El uso adecuado de los equipos y formatos de captura contribuirá a brindar a los clientes de LPQ Digital la mejor experiencia y la conservación de sus mejores recuerdos</a:t>
            </a:r>
          </a:p>
          <a:p>
            <a:pPr algn="l">
              <a:lnSpc>
                <a:spcPts val="2940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9144000" y="4574957"/>
            <a:ext cx="7532087" cy="10991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737373"/>
                </a:solidFill>
                <a:latin typeface="Open Sans"/>
              </a:rPr>
              <a:t>Se han presentado recomendaciones de equipos fotográficos y formatos de captura para diferentes tipos de proyectos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800900" y="5878661"/>
            <a:ext cx="1680835" cy="695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FAC40D"/>
                </a:solidFill>
                <a:latin typeface="Open Sans Bold"/>
              </a:rPr>
              <a:t>$7500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5516443" y="5807491"/>
            <a:ext cx="2678948" cy="695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FAC40D"/>
                </a:solidFill>
                <a:latin typeface="Open Sans Bold"/>
              </a:rPr>
              <a:t>$8500+</a:t>
            </a:r>
          </a:p>
        </p:txBody>
      </p:sp>
      <p:sp>
        <p:nvSpPr>
          <p:cNvPr name="Freeform 23" id="23"/>
          <p:cNvSpPr/>
          <p:nvPr/>
        </p:nvSpPr>
        <p:spPr>
          <a:xfrm flipH="false" flipV="true" rot="0">
            <a:off x="-19050" y="9149401"/>
            <a:ext cx="2401365" cy="2245276"/>
          </a:xfrm>
          <a:custGeom>
            <a:avLst/>
            <a:gdLst/>
            <a:ahLst/>
            <a:cxnLst/>
            <a:rect r="r" b="b" t="t" l="l"/>
            <a:pathLst>
              <a:path h="2245276" w="2401365">
                <a:moveTo>
                  <a:pt x="0" y="2245276"/>
                </a:moveTo>
                <a:lnTo>
                  <a:pt x="2401365" y="2245276"/>
                </a:lnTo>
                <a:lnTo>
                  <a:pt x="2401365" y="0"/>
                </a:lnTo>
                <a:lnTo>
                  <a:pt x="0" y="0"/>
                </a:lnTo>
                <a:lnTo>
                  <a:pt x="0" y="2245276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3580" b="-3049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863980" y="738187"/>
            <a:ext cx="2395320" cy="581025"/>
            <a:chOff x="0" y="0"/>
            <a:chExt cx="1675415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75415" cy="406400"/>
            </a:xfrm>
            <a:custGeom>
              <a:avLst/>
              <a:gdLst/>
              <a:ahLst/>
              <a:cxnLst/>
              <a:rect r="r" b="b" t="t" l="l"/>
              <a:pathLst>
                <a:path h="406400" w="1675415">
                  <a:moveTo>
                    <a:pt x="1472215" y="0"/>
                  </a:moveTo>
                  <a:cubicBezTo>
                    <a:pt x="1584439" y="0"/>
                    <a:pt x="1675415" y="90976"/>
                    <a:pt x="1675415" y="203200"/>
                  </a:cubicBezTo>
                  <a:cubicBezTo>
                    <a:pt x="1675415" y="315424"/>
                    <a:pt x="1584439" y="406400"/>
                    <a:pt x="147221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>
                <a:alpha val="9804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0"/>
              <a:ext cx="1675415" cy="406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6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751921" y="811835"/>
            <a:ext cx="433731" cy="433731"/>
          </a:xfrm>
          <a:custGeom>
            <a:avLst/>
            <a:gdLst/>
            <a:ahLst/>
            <a:cxnLst/>
            <a:rect r="r" b="b" t="t" l="l"/>
            <a:pathLst>
              <a:path h="433731" w="433731">
                <a:moveTo>
                  <a:pt x="0" y="0"/>
                </a:moveTo>
                <a:lnTo>
                  <a:pt x="433731" y="0"/>
                </a:lnTo>
                <a:lnTo>
                  <a:pt x="433731" y="433730"/>
                </a:lnTo>
                <a:lnTo>
                  <a:pt x="0" y="4337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855917" y="915831"/>
            <a:ext cx="225739" cy="225739"/>
          </a:xfrm>
          <a:custGeom>
            <a:avLst/>
            <a:gdLst/>
            <a:ahLst/>
            <a:cxnLst/>
            <a:rect r="r" b="b" t="t" l="l"/>
            <a:pathLst>
              <a:path h="225739" w="225739">
                <a:moveTo>
                  <a:pt x="0" y="0"/>
                </a:moveTo>
                <a:lnTo>
                  <a:pt x="225739" y="0"/>
                </a:lnTo>
                <a:lnTo>
                  <a:pt x="225739" y="225738"/>
                </a:lnTo>
                <a:lnTo>
                  <a:pt x="0" y="2257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4985207" y="869442"/>
            <a:ext cx="1676946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>
                <a:solidFill>
                  <a:srgbClr val="FFFFFF"/>
                </a:solidFill>
                <a:latin typeface="Open Sans"/>
              </a:rPr>
              <a:t>Search. . 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24661" y="3760907"/>
            <a:ext cx="7547371" cy="1916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643"/>
              </a:lnSpc>
            </a:pPr>
            <a:r>
              <a:rPr lang="en-US" sz="13311">
                <a:solidFill>
                  <a:srgbClr val="FAC40D"/>
                </a:solidFill>
                <a:latin typeface="Archivo Black"/>
              </a:rPr>
              <a:t>THANK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24661" y="5270486"/>
            <a:ext cx="7547371" cy="1916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643"/>
              </a:lnSpc>
            </a:pPr>
            <a:r>
              <a:rPr lang="en-US" sz="13311">
                <a:solidFill>
                  <a:srgbClr val="FFFFFF"/>
                </a:solidFill>
                <a:latin typeface="Archivo Black"/>
              </a:rPr>
              <a:t>YOU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524661" y="3203642"/>
            <a:ext cx="7547371" cy="338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4"/>
              </a:lnSpc>
            </a:pPr>
            <a:r>
              <a:rPr lang="en-US" sz="2299" spc="453">
                <a:solidFill>
                  <a:srgbClr val="FFFFFF"/>
                </a:solidFill>
                <a:latin typeface="Open Sans"/>
              </a:rPr>
              <a:t>LPQ FOTOGRAFÍA DIGITAL</a:t>
            </a:r>
          </a:p>
        </p:txBody>
      </p:sp>
      <p:sp>
        <p:nvSpPr>
          <p:cNvPr name="AutoShape 12" id="12"/>
          <p:cNvSpPr/>
          <p:nvPr/>
        </p:nvSpPr>
        <p:spPr>
          <a:xfrm rot="-5400000">
            <a:off x="-747611" y="3414804"/>
            <a:ext cx="8791371" cy="0"/>
          </a:xfrm>
          <a:prstGeom prst="line">
            <a:avLst/>
          </a:prstGeom>
          <a:ln cap="flat" w="19050">
            <a:solidFill>
              <a:srgbClr val="FAC40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rot="0">
            <a:off x="0" y="0"/>
            <a:ext cx="2057400" cy="10287000"/>
          </a:xfrm>
          <a:prstGeom prst="rect">
            <a:avLst/>
          </a:prstGeom>
          <a:solidFill>
            <a:srgbClr val="FAC40D"/>
          </a:solidFill>
        </p:spPr>
      </p:sp>
      <p:sp>
        <p:nvSpPr>
          <p:cNvPr name="Freeform 14" id="14"/>
          <p:cNvSpPr/>
          <p:nvPr/>
        </p:nvSpPr>
        <p:spPr>
          <a:xfrm flipH="false" flipV="false" rot="0">
            <a:off x="669244" y="663770"/>
            <a:ext cx="718912" cy="729860"/>
          </a:xfrm>
          <a:custGeom>
            <a:avLst/>
            <a:gdLst/>
            <a:ahLst/>
            <a:cxnLst/>
            <a:rect r="r" b="b" t="t" l="l"/>
            <a:pathLst>
              <a:path h="729860" w="718912">
                <a:moveTo>
                  <a:pt x="0" y="0"/>
                </a:moveTo>
                <a:lnTo>
                  <a:pt x="718912" y="0"/>
                </a:lnTo>
                <a:lnTo>
                  <a:pt x="718912" y="729860"/>
                </a:lnTo>
                <a:lnTo>
                  <a:pt x="0" y="7298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36930" y="9258300"/>
            <a:ext cx="383539" cy="389380"/>
          </a:xfrm>
          <a:custGeom>
            <a:avLst/>
            <a:gdLst/>
            <a:ahLst/>
            <a:cxnLst/>
            <a:rect r="r" b="b" t="t" l="l"/>
            <a:pathLst>
              <a:path h="389380" w="383539">
                <a:moveTo>
                  <a:pt x="0" y="0"/>
                </a:moveTo>
                <a:lnTo>
                  <a:pt x="383540" y="0"/>
                </a:lnTo>
                <a:lnTo>
                  <a:pt x="383540" y="389380"/>
                </a:lnTo>
                <a:lnTo>
                  <a:pt x="0" y="38938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836930" y="8656953"/>
            <a:ext cx="383539" cy="389380"/>
          </a:xfrm>
          <a:custGeom>
            <a:avLst/>
            <a:gdLst/>
            <a:ahLst/>
            <a:cxnLst/>
            <a:rect r="r" b="b" t="t" l="l"/>
            <a:pathLst>
              <a:path h="389380" w="383539">
                <a:moveTo>
                  <a:pt x="383540" y="0"/>
                </a:moveTo>
                <a:lnTo>
                  <a:pt x="0" y="0"/>
                </a:lnTo>
                <a:lnTo>
                  <a:pt x="0" y="389380"/>
                </a:lnTo>
                <a:lnTo>
                  <a:pt x="383540" y="389380"/>
                </a:lnTo>
                <a:lnTo>
                  <a:pt x="383540" y="0"/>
                </a:lnTo>
                <a:close/>
              </a:path>
            </a:pathLst>
          </a:custGeom>
          <a:blipFill>
            <a:blip r:embed="rId11">
              <a:alphaModFix amt="50000"/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 rot="0">
            <a:off x="4524661" y="7301551"/>
            <a:ext cx="4064828" cy="602192"/>
          </a:xfrm>
          <a:prstGeom prst="rect">
            <a:avLst/>
          </a:prstGeom>
          <a:solidFill>
            <a:srgbClr val="FAC40D"/>
          </a:solidFill>
        </p:spPr>
      </p:sp>
      <p:sp>
        <p:nvSpPr>
          <p:cNvPr name="TextBox 18" id="18"/>
          <p:cNvSpPr txBox="true"/>
          <p:nvPr/>
        </p:nvSpPr>
        <p:spPr>
          <a:xfrm rot="0">
            <a:off x="4524661" y="7438182"/>
            <a:ext cx="4064828" cy="338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4"/>
              </a:lnSpc>
            </a:pPr>
            <a:r>
              <a:rPr lang="en-US" sz="2299" spc="105">
                <a:solidFill>
                  <a:srgbClr val="213A65"/>
                </a:solidFill>
                <a:latin typeface="Open Sans"/>
              </a:rPr>
              <a:t>SEE YOU NEXT TIME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768069" y="8943975"/>
            <a:ext cx="3491231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19"/>
              </a:lnSpc>
            </a:pPr>
            <a:r>
              <a:rPr lang="en-US" sz="2099">
                <a:solidFill>
                  <a:srgbClr val="FFFFFF"/>
                </a:solidFill>
                <a:latin typeface="Open Sans"/>
              </a:rPr>
              <a:t>www.reallygreatsite.com</a:t>
            </a:r>
          </a:p>
        </p:txBody>
      </p:sp>
      <p:sp>
        <p:nvSpPr>
          <p:cNvPr name="Freeform 20" id="20"/>
          <p:cNvSpPr/>
          <p:nvPr/>
        </p:nvSpPr>
        <p:spPr>
          <a:xfrm flipH="false" flipV="true" rot="0">
            <a:off x="10871349" y="9149401"/>
            <a:ext cx="2401365" cy="2245276"/>
          </a:xfrm>
          <a:custGeom>
            <a:avLst/>
            <a:gdLst/>
            <a:ahLst/>
            <a:cxnLst/>
            <a:rect r="r" b="b" t="t" l="l"/>
            <a:pathLst>
              <a:path h="2245276" w="2401365">
                <a:moveTo>
                  <a:pt x="0" y="2245276"/>
                </a:moveTo>
                <a:lnTo>
                  <a:pt x="2401365" y="2245276"/>
                </a:lnTo>
                <a:lnTo>
                  <a:pt x="2401365" y="0"/>
                </a:lnTo>
                <a:lnTo>
                  <a:pt x="0" y="0"/>
                </a:lnTo>
                <a:lnTo>
                  <a:pt x="0" y="2245276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DAGIaNp5LPA</dc:identifier>
  <dcterms:modified xsi:type="dcterms:W3CDTF">2011-08-01T06:04:30Z</dcterms:modified>
  <cp:revision>1</cp:revision>
  <dc:title>Modern Digital Marketing Presentation</dc:title>
</cp:coreProperties>
</file>