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Montserrat Heavy" charset="1" panose="00000A00000000000000"/>
      <p:regular r:id="rId13"/>
    </p:embeddedFont>
    <p:embeddedFont>
      <p:font typeface="Montserrat Classic Bold" charset="1" panose="00000800000000000000"/>
      <p:regular r:id="rId14"/>
    </p:embeddedFont>
    <p:embeddedFont>
      <p:font typeface="Open Sans Bold" charset="1" panose="020B0806030504020204"/>
      <p:regular r:id="rId15"/>
    </p:embeddedFont>
    <p:embeddedFont>
      <p:font typeface="Montserrat Medium" charset="1" panose="000006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4.pn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895345">
            <a:off x="5113569" y="4463163"/>
            <a:ext cx="18155644" cy="12246807"/>
          </a:xfrm>
          <a:custGeom>
            <a:avLst/>
            <a:gdLst/>
            <a:ahLst/>
            <a:cxnLst/>
            <a:rect r="r" b="b" t="t" l="l"/>
            <a:pathLst>
              <a:path h="12246807" w="18155644">
                <a:moveTo>
                  <a:pt x="18155643" y="0"/>
                </a:moveTo>
                <a:lnTo>
                  <a:pt x="0" y="0"/>
                </a:lnTo>
                <a:lnTo>
                  <a:pt x="0" y="12246807"/>
                </a:lnTo>
                <a:lnTo>
                  <a:pt x="18155643" y="12246807"/>
                </a:lnTo>
                <a:lnTo>
                  <a:pt x="1815564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2292836"/>
            <a:ext cx="8089645" cy="7513258"/>
          </a:xfrm>
          <a:custGeom>
            <a:avLst/>
            <a:gdLst/>
            <a:ahLst/>
            <a:cxnLst/>
            <a:rect r="r" b="b" t="t" l="l"/>
            <a:pathLst>
              <a:path h="7513258" w="8089645">
                <a:moveTo>
                  <a:pt x="0" y="0"/>
                </a:moveTo>
                <a:lnTo>
                  <a:pt x="8089645" y="0"/>
                </a:lnTo>
                <a:lnTo>
                  <a:pt x="8089645" y="7513258"/>
                </a:lnTo>
                <a:lnTo>
                  <a:pt x="0" y="75132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204902" y="528472"/>
            <a:ext cx="1118994" cy="1309461"/>
          </a:xfrm>
          <a:custGeom>
            <a:avLst/>
            <a:gdLst/>
            <a:ahLst/>
            <a:cxnLst/>
            <a:rect r="r" b="b" t="t" l="l"/>
            <a:pathLst>
              <a:path h="1309461" w="1118994">
                <a:moveTo>
                  <a:pt x="0" y="0"/>
                </a:moveTo>
                <a:lnTo>
                  <a:pt x="1118994" y="0"/>
                </a:lnTo>
                <a:lnTo>
                  <a:pt x="1118994" y="1309461"/>
                </a:lnTo>
                <a:lnTo>
                  <a:pt x="0" y="13094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983177"/>
            <a:ext cx="6880983" cy="1848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91"/>
              </a:lnSpc>
            </a:pPr>
            <a:r>
              <a:rPr lang="en-US" sz="10850">
                <a:solidFill>
                  <a:srgbClr val="342424"/>
                </a:solidFill>
                <a:latin typeface="Montserrat Heavy"/>
              </a:rPr>
              <a:t>DIGITAL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227352"/>
            <a:ext cx="6392085" cy="1848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91"/>
              </a:lnSpc>
            </a:pPr>
            <a:r>
              <a:rPr lang="en-US" sz="10850">
                <a:solidFill>
                  <a:srgbClr val="3E4677"/>
                </a:solidFill>
                <a:latin typeface="Montserrat Heavy"/>
              </a:rPr>
              <a:t>LPQ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605265"/>
            <a:ext cx="10195478" cy="1848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91"/>
              </a:lnSpc>
            </a:pPr>
            <a:r>
              <a:rPr lang="en-US" sz="10850">
                <a:solidFill>
                  <a:srgbClr val="342424"/>
                </a:solidFill>
                <a:latin typeface="Montserrat Heavy"/>
              </a:rPr>
              <a:t>FOTOGRAFÍA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453150" y="735291"/>
            <a:ext cx="3538843" cy="52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spc="62">
                <a:solidFill>
                  <a:srgbClr val="342424"/>
                </a:solidFill>
                <a:latin typeface="Montserrat Classic Bold"/>
              </a:rPr>
              <a:t>LPQ DIGITAL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0509" y="7989198"/>
            <a:ext cx="4667250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Open Sans Bold"/>
              </a:rPr>
              <a:t>Carlos Mateus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8769231">
            <a:off x="-2837083" y="-7940425"/>
            <a:ext cx="15823479" cy="10673656"/>
          </a:xfrm>
          <a:custGeom>
            <a:avLst/>
            <a:gdLst/>
            <a:ahLst/>
            <a:cxnLst/>
            <a:rect r="r" b="b" t="t" l="l"/>
            <a:pathLst>
              <a:path h="10673656" w="15823479">
                <a:moveTo>
                  <a:pt x="15823479" y="0"/>
                </a:moveTo>
                <a:lnTo>
                  <a:pt x="0" y="0"/>
                </a:lnTo>
                <a:lnTo>
                  <a:pt x="0" y="10673656"/>
                </a:lnTo>
                <a:lnTo>
                  <a:pt x="15823479" y="10673656"/>
                </a:lnTo>
                <a:lnTo>
                  <a:pt x="1582347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1597708">
            <a:off x="7077319" y="6882702"/>
            <a:ext cx="16199962" cy="10927611"/>
          </a:xfrm>
          <a:custGeom>
            <a:avLst/>
            <a:gdLst/>
            <a:ahLst/>
            <a:cxnLst/>
            <a:rect r="r" b="b" t="t" l="l"/>
            <a:pathLst>
              <a:path h="10927611" w="16199962">
                <a:moveTo>
                  <a:pt x="16199963" y="0"/>
                </a:moveTo>
                <a:lnTo>
                  <a:pt x="0" y="0"/>
                </a:lnTo>
                <a:lnTo>
                  <a:pt x="0" y="10927611"/>
                </a:lnTo>
                <a:lnTo>
                  <a:pt x="16199963" y="10927611"/>
                </a:lnTo>
                <a:lnTo>
                  <a:pt x="1619996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654769" y="2866227"/>
            <a:ext cx="8489231" cy="6738327"/>
          </a:xfrm>
          <a:custGeom>
            <a:avLst/>
            <a:gdLst/>
            <a:ahLst/>
            <a:cxnLst/>
            <a:rect r="r" b="b" t="t" l="l"/>
            <a:pathLst>
              <a:path h="6738327" w="8489231">
                <a:moveTo>
                  <a:pt x="8489231" y="0"/>
                </a:moveTo>
                <a:lnTo>
                  <a:pt x="0" y="0"/>
                </a:lnTo>
                <a:lnTo>
                  <a:pt x="0" y="6738327"/>
                </a:lnTo>
                <a:lnTo>
                  <a:pt x="8489231" y="6738327"/>
                </a:lnTo>
                <a:lnTo>
                  <a:pt x="8489231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763000" y="2310423"/>
            <a:ext cx="7180572" cy="1410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80"/>
              </a:lnSpc>
            </a:pPr>
            <a:r>
              <a:rPr lang="en-US" sz="8200" spc="164">
                <a:solidFill>
                  <a:srgbClr val="3E4677"/>
                </a:solidFill>
                <a:latin typeface="Montserrat Classic Bold"/>
              </a:rPr>
              <a:t>PROPUESTA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600794" y="5589370"/>
            <a:ext cx="7978859" cy="2520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56"/>
              </a:lnSpc>
            </a:pPr>
            <a:r>
              <a:rPr lang="en-US" sz="3182">
                <a:solidFill>
                  <a:srgbClr val="0066FF"/>
                </a:solidFill>
                <a:latin typeface="Montserrat Medium"/>
              </a:rPr>
              <a:t>Objetivo: Indicar los elementos necesarios según luz, definición y características del lente</a:t>
            </a:r>
          </a:p>
          <a:p>
            <a:pPr algn="l">
              <a:lnSpc>
                <a:spcPts val="3318"/>
              </a:lnSpc>
            </a:pPr>
          </a:p>
          <a:p>
            <a:pPr algn="l">
              <a:lnSpc>
                <a:spcPts val="3318"/>
              </a:lnSpc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207014" y="528472"/>
            <a:ext cx="1118994" cy="1309461"/>
          </a:xfrm>
          <a:custGeom>
            <a:avLst/>
            <a:gdLst/>
            <a:ahLst/>
            <a:cxnLst/>
            <a:rect r="r" b="b" t="t" l="l"/>
            <a:pathLst>
              <a:path h="1309461" w="1118994">
                <a:moveTo>
                  <a:pt x="0" y="0"/>
                </a:moveTo>
                <a:lnTo>
                  <a:pt x="1118994" y="0"/>
                </a:lnTo>
                <a:lnTo>
                  <a:pt x="1118994" y="1309461"/>
                </a:lnTo>
                <a:lnTo>
                  <a:pt x="0" y="13094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455262" y="735291"/>
            <a:ext cx="3450631" cy="52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spc="62">
                <a:solidFill>
                  <a:srgbClr val="342424"/>
                </a:solidFill>
                <a:latin typeface="Montserrat Classic Bold"/>
              </a:rPr>
              <a:t>LPQ DIGITAL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41909" y="4558404"/>
            <a:ext cx="6622755" cy="709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7"/>
              </a:lnSpc>
              <a:spcBef>
                <a:spcPct val="0"/>
              </a:spcBef>
            </a:pPr>
            <a:r>
              <a:rPr lang="en-US" sz="2062">
                <a:solidFill>
                  <a:srgbClr val="0066FF"/>
                </a:solidFill>
                <a:latin typeface="Montserrat Medium"/>
              </a:rPr>
              <a:t>In</a:t>
            </a:r>
            <a:r>
              <a:rPr lang="en-US" sz="2062">
                <a:solidFill>
                  <a:srgbClr val="0066FF"/>
                </a:solidFill>
                <a:latin typeface="Montserrat Medium"/>
              </a:rPr>
              <a:t>forme sobre las consideraciones para fotografía urbana y de insectos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7982591" y="-338501"/>
            <a:ext cx="17470947" cy="14064112"/>
          </a:xfrm>
          <a:custGeom>
            <a:avLst/>
            <a:gdLst/>
            <a:ahLst/>
            <a:cxnLst/>
            <a:rect r="r" b="b" t="t" l="l"/>
            <a:pathLst>
              <a:path h="14064112" w="17470947">
                <a:moveTo>
                  <a:pt x="17470947" y="0"/>
                </a:moveTo>
                <a:lnTo>
                  <a:pt x="0" y="0"/>
                </a:lnTo>
                <a:lnTo>
                  <a:pt x="0" y="14064112"/>
                </a:lnTo>
                <a:lnTo>
                  <a:pt x="17470947" y="14064112"/>
                </a:lnTo>
                <a:lnTo>
                  <a:pt x="174709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72146" y="2514377"/>
            <a:ext cx="6068477" cy="7046128"/>
          </a:xfrm>
          <a:custGeom>
            <a:avLst/>
            <a:gdLst/>
            <a:ahLst/>
            <a:cxnLst/>
            <a:rect r="r" b="b" t="t" l="l"/>
            <a:pathLst>
              <a:path h="7046128" w="6068477">
                <a:moveTo>
                  <a:pt x="0" y="0"/>
                </a:moveTo>
                <a:lnTo>
                  <a:pt x="6068477" y="0"/>
                </a:lnTo>
                <a:lnTo>
                  <a:pt x="6068477" y="7046128"/>
                </a:lnTo>
                <a:lnTo>
                  <a:pt x="0" y="7046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4706" y="2438177"/>
            <a:ext cx="9030994" cy="96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URBANA: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479212" y="490223"/>
            <a:ext cx="6780088" cy="96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TIPO DE LENTE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4706" y="4774074"/>
            <a:ext cx="9504869" cy="1953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DE INSECTOS: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2806" y="3631353"/>
            <a:ext cx="7741053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Lente gran angular (24-70mm) para capturar amplitud y grandeza de entornos urbano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806" y="7147417"/>
            <a:ext cx="7741053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Lente macro (100mm) para obtener detalles y texturas de los insectos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24706" y="513448"/>
            <a:ext cx="1118994" cy="1309461"/>
          </a:xfrm>
          <a:custGeom>
            <a:avLst/>
            <a:gdLst/>
            <a:ahLst/>
            <a:cxnLst/>
            <a:rect r="r" b="b" t="t" l="l"/>
            <a:pathLst>
              <a:path h="1309461" w="1118994">
                <a:moveTo>
                  <a:pt x="0" y="0"/>
                </a:moveTo>
                <a:lnTo>
                  <a:pt x="1118994" y="0"/>
                </a:lnTo>
                <a:lnTo>
                  <a:pt x="1118994" y="1309461"/>
                </a:lnTo>
                <a:lnTo>
                  <a:pt x="0" y="13094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72955" y="720268"/>
            <a:ext cx="3571848" cy="52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spc="62">
                <a:solidFill>
                  <a:srgbClr val="342424"/>
                </a:solidFill>
                <a:latin typeface="Montserrat Classic Bold"/>
              </a:rPr>
              <a:t>LPQ DIGITAL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7982591" y="-338501"/>
            <a:ext cx="17470947" cy="14064112"/>
          </a:xfrm>
          <a:custGeom>
            <a:avLst/>
            <a:gdLst/>
            <a:ahLst/>
            <a:cxnLst/>
            <a:rect r="r" b="b" t="t" l="l"/>
            <a:pathLst>
              <a:path h="14064112" w="17470947">
                <a:moveTo>
                  <a:pt x="17470947" y="0"/>
                </a:moveTo>
                <a:lnTo>
                  <a:pt x="0" y="0"/>
                </a:lnTo>
                <a:lnTo>
                  <a:pt x="0" y="14064112"/>
                </a:lnTo>
                <a:lnTo>
                  <a:pt x="17470947" y="14064112"/>
                </a:lnTo>
                <a:lnTo>
                  <a:pt x="174709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72146" y="2514377"/>
            <a:ext cx="6068477" cy="7046128"/>
          </a:xfrm>
          <a:custGeom>
            <a:avLst/>
            <a:gdLst/>
            <a:ahLst/>
            <a:cxnLst/>
            <a:rect r="r" b="b" t="t" l="l"/>
            <a:pathLst>
              <a:path h="7046128" w="6068477">
                <a:moveTo>
                  <a:pt x="0" y="0"/>
                </a:moveTo>
                <a:lnTo>
                  <a:pt x="6068477" y="0"/>
                </a:lnTo>
                <a:lnTo>
                  <a:pt x="6068477" y="7046128"/>
                </a:lnTo>
                <a:lnTo>
                  <a:pt x="0" y="7046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4706" y="2438177"/>
            <a:ext cx="9030994" cy="96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URBANA: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479212" y="490223"/>
            <a:ext cx="6780088" cy="1953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LEY DE COMPOSICIÓN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4706" y="4774074"/>
            <a:ext cx="9504869" cy="1953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DE INSECTOS: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2806" y="3631353"/>
            <a:ext cx="7741053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Regla de los tercios para composición equilibrada y atractiva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806" y="7147417"/>
            <a:ext cx="7741053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Simetría y encuadre cercano para resaltar estructura y belleza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24706" y="513448"/>
            <a:ext cx="1118994" cy="1309461"/>
          </a:xfrm>
          <a:custGeom>
            <a:avLst/>
            <a:gdLst/>
            <a:ahLst/>
            <a:cxnLst/>
            <a:rect r="r" b="b" t="t" l="l"/>
            <a:pathLst>
              <a:path h="1309461" w="1118994">
                <a:moveTo>
                  <a:pt x="0" y="0"/>
                </a:moveTo>
                <a:lnTo>
                  <a:pt x="1118994" y="0"/>
                </a:lnTo>
                <a:lnTo>
                  <a:pt x="1118994" y="1309461"/>
                </a:lnTo>
                <a:lnTo>
                  <a:pt x="0" y="13094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72955" y="720268"/>
            <a:ext cx="3571848" cy="52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spc="62">
                <a:solidFill>
                  <a:srgbClr val="342424"/>
                </a:solidFill>
                <a:latin typeface="Montserrat Classic Bold"/>
              </a:rPr>
              <a:t>LPQ DIGITAL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7982591" y="-338501"/>
            <a:ext cx="17470947" cy="14064112"/>
          </a:xfrm>
          <a:custGeom>
            <a:avLst/>
            <a:gdLst/>
            <a:ahLst/>
            <a:cxnLst/>
            <a:rect r="r" b="b" t="t" l="l"/>
            <a:pathLst>
              <a:path h="14064112" w="17470947">
                <a:moveTo>
                  <a:pt x="17470947" y="0"/>
                </a:moveTo>
                <a:lnTo>
                  <a:pt x="0" y="0"/>
                </a:lnTo>
                <a:lnTo>
                  <a:pt x="0" y="14064112"/>
                </a:lnTo>
                <a:lnTo>
                  <a:pt x="17470947" y="14064112"/>
                </a:lnTo>
                <a:lnTo>
                  <a:pt x="174709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72146" y="2514377"/>
            <a:ext cx="6068477" cy="7046128"/>
          </a:xfrm>
          <a:custGeom>
            <a:avLst/>
            <a:gdLst/>
            <a:ahLst/>
            <a:cxnLst/>
            <a:rect r="r" b="b" t="t" l="l"/>
            <a:pathLst>
              <a:path h="7046128" w="6068477">
                <a:moveTo>
                  <a:pt x="0" y="0"/>
                </a:moveTo>
                <a:lnTo>
                  <a:pt x="6068477" y="0"/>
                </a:lnTo>
                <a:lnTo>
                  <a:pt x="6068477" y="7046128"/>
                </a:lnTo>
                <a:lnTo>
                  <a:pt x="0" y="7046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4706" y="2438177"/>
            <a:ext cx="9030994" cy="96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URBANA: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479212" y="490223"/>
            <a:ext cx="6780088" cy="96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CALIDAD ISO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4706" y="4774074"/>
            <a:ext cx="9504869" cy="1953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DE INSECTOS: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2806" y="3631353"/>
            <a:ext cx="7741053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ISO medio (400-800) para velocidad de obturación rápida y congelar movimiento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806" y="7147417"/>
            <a:ext cx="7741053" cy="789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ISO bajo (100-400) para mayor calidad y menos ruido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24706" y="513448"/>
            <a:ext cx="1118994" cy="1309461"/>
          </a:xfrm>
          <a:custGeom>
            <a:avLst/>
            <a:gdLst/>
            <a:ahLst/>
            <a:cxnLst/>
            <a:rect r="r" b="b" t="t" l="l"/>
            <a:pathLst>
              <a:path h="1309461" w="1118994">
                <a:moveTo>
                  <a:pt x="0" y="0"/>
                </a:moveTo>
                <a:lnTo>
                  <a:pt x="1118994" y="0"/>
                </a:lnTo>
                <a:lnTo>
                  <a:pt x="1118994" y="1309461"/>
                </a:lnTo>
                <a:lnTo>
                  <a:pt x="0" y="13094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72955" y="720268"/>
            <a:ext cx="3571848" cy="52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spc="62">
                <a:solidFill>
                  <a:srgbClr val="342424"/>
                </a:solidFill>
                <a:latin typeface="Montserrat Classic Bold"/>
              </a:rPr>
              <a:t>LPQ DIGITAL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7982591" y="-338501"/>
            <a:ext cx="17470947" cy="14064112"/>
          </a:xfrm>
          <a:custGeom>
            <a:avLst/>
            <a:gdLst/>
            <a:ahLst/>
            <a:cxnLst/>
            <a:rect r="r" b="b" t="t" l="l"/>
            <a:pathLst>
              <a:path h="14064112" w="17470947">
                <a:moveTo>
                  <a:pt x="17470947" y="0"/>
                </a:moveTo>
                <a:lnTo>
                  <a:pt x="0" y="0"/>
                </a:lnTo>
                <a:lnTo>
                  <a:pt x="0" y="14064112"/>
                </a:lnTo>
                <a:lnTo>
                  <a:pt x="17470947" y="14064112"/>
                </a:lnTo>
                <a:lnTo>
                  <a:pt x="1747094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672146" y="2514377"/>
            <a:ext cx="6068477" cy="7046128"/>
          </a:xfrm>
          <a:custGeom>
            <a:avLst/>
            <a:gdLst/>
            <a:ahLst/>
            <a:cxnLst/>
            <a:rect r="r" b="b" t="t" l="l"/>
            <a:pathLst>
              <a:path h="7046128" w="6068477">
                <a:moveTo>
                  <a:pt x="0" y="0"/>
                </a:moveTo>
                <a:lnTo>
                  <a:pt x="6068477" y="0"/>
                </a:lnTo>
                <a:lnTo>
                  <a:pt x="6068477" y="7046128"/>
                </a:lnTo>
                <a:lnTo>
                  <a:pt x="0" y="70461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4706" y="2438177"/>
            <a:ext cx="9030994" cy="96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URBANA: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479212" y="499748"/>
            <a:ext cx="6780088" cy="1784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40"/>
              </a:lnSpc>
            </a:pPr>
            <a:r>
              <a:rPr lang="en-US" sz="5100" spc="102">
                <a:solidFill>
                  <a:srgbClr val="3E4677"/>
                </a:solidFill>
                <a:latin typeface="Montserrat Classic Bold"/>
              </a:rPr>
              <a:t>PROFUNDIDAD DE CAMPO Y ÁNGULO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4706" y="5986015"/>
            <a:ext cx="9504869" cy="1953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spc="112">
                <a:solidFill>
                  <a:srgbClr val="3E4677"/>
                </a:solidFill>
                <a:latin typeface="Montserrat Classic Bold"/>
              </a:rPr>
              <a:t>FOTOGRAFÍA DE INSECTOS: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2806" y="3932058"/>
            <a:ext cx="8381194" cy="1589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Profundidad de campo moderada (f/8-f/11) para enfocar elementos principales</a:t>
            </a:r>
          </a:p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Ángulo ligeramente más amplio para incluir más del entorno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2806" y="8439785"/>
            <a:ext cx="7741053" cy="1589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Profundidad de campo corta (f/2.8-f/5.6) para enfocar insecto y desenfocado fondo</a:t>
            </a:r>
          </a:p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342424"/>
                </a:solidFill>
                <a:latin typeface="Montserrat Medium"/>
              </a:rPr>
              <a:t>Ángulo más cercano para llenar el encuadre con el sujeto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24706" y="513448"/>
            <a:ext cx="1118994" cy="1309461"/>
          </a:xfrm>
          <a:custGeom>
            <a:avLst/>
            <a:gdLst/>
            <a:ahLst/>
            <a:cxnLst/>
            <a:rect r="r" b="b" t="t" l="l"/>
            <a:pathLst>
              <a:path h="1309461" w="1118994">
                <a:moveTo>
                  <a:pt x="0" y="0"/>
                </a:moveTo>
                <a:lnTo>
                  <a:pt x="1118994" y="0"/>
                </a:lnTo>
                <a:lnTo>
                  <a:pt x="1118994" y="1309461"/>
                </a:lnTo>
                <a:lnTo>
                  <a:pt x="0" y="13094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72955" y="720268"/>
            <a:ext cx="3571848" cy="52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spc="62">
                <a:solidFill>
                  <a:srgbClr val="342424"/>
                </a:solidFill>
                <a:latin typeface="Montserrat Classic Bold"/>
              </a:rPr>
              <a:t>LPQ DIGITAL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8760" y="4464386"/>
            <a:ext cx="9466761" cy="5265886"/>
          </a:xfrm>
          <a:custGeom>
            <a:avLst/>
            <a:gdLst/>
            <a:ahLst/>
            <a:cxnLst/>
            <a:rect r="r" b="b" t="t" l="l"/>
            <a:pathLst>
              <a:path h="5265886" w="9466761">
                <a:moveTo>
                  <a:pt x="0" y="0"/>
                </a:moveTo>
                <a:lnTo>
                  <a:pt x="9466761" y="0"/>
                </a:lnTo>
                <a:lnTo>
                  <a:pt x="9466761" y="5265886"/>
                </a:lnTo>
                <a:lnTo>
                  <a:pt x="0" y="52658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673770">
            <a:off x="-2973379" y="-3994582"/>
            <a:ext cx="11537104" cy="7782301"/>
          </a:xfrm>
          <a:custGeom>
            <a:avLst/>
            <a:gdLst/>
            <a:ahLst/>
            <a:cxnLst/>
            <a:rect r="r" b="b" t="t" l="l"/>
            <a:pathLst>
              <a:path h="7782301" w="11537104">
                <a:moveTo>
                  <a:pt x="0" y="0"/>
                </a:moveTo>
                <a:lnTo>
                  <a:pt x="11537104" y="0"/>
                </a:lnTo>
                <a:lnTo>
                  <a:pt x="11537104" y="7782301"/>
                </a:lnTo>
                <a:lnTo>
                  <a:pt x="0" y="77823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25248" y="7166936"/>
            <a:ext cx="11537104" cy="7782301"/>
          </a:xfrm>
          <a:custGeom>
            <a:avLst/>
            <a:gdLst/>
            <a:ahLst/>
            <a:cxnLst/>
            <a:rect r="r" b="b" t="t" l="l"/>
            <a:pathLst>
              <a:path h="7782301" w="11537104">
                <a:moveTo>
                  <a:pt x="0" y="0"/>
                </a:moveTo>
                <a:lnTo>
                  <a:pt x="11537104" y="0"/>
                </a:lnTo>
                <a:lnTo>
                  <a:pt x="11537104" y="7782301"/>
                </a:lnTo>
                <a:lnTo>
                  <a:pt x="0" y="77823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114223" y="2602537"/>
            <a:ext cx="8456262" cy="5232779"/>
            <a:chOff x="0" y="0"/>
            <a:chExt cx="2394848" cy="148194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94848" cy="1481944"/>
            </a:xfrm>
            <a:custGeom>
              <a:avLst/>
              <a:gdLst/>
              <a:ahLst/>
              <a:cxnLst/>
              <a:rect r="r" b="b" t="t" l="l"/>
              <a:pathLst>
                <a:path h="1481944" w="2394848">
                  <a:moveTo>
                    <a:pt x="46692" y="0"/>
                  </a:moveTo>
                  <a:lnTo>
                    <a:pt x="2348156" y="0"/>
                  </a:lnTo>
                  <a:cubicBezTo>
                    <a:pt x="2360540" y="0"/>
                    <a:pt x="2372416" y="4919"/>
                    <a:pt x="2381172" y="13676"/>
                  </a:cubicBezTo>
                  <a:cubicBezTo>
                    <a:pt x="2389929" y="22432"/>
                    <a:pt x="2394848" y="34308"/>
                    <a:pt x="2394848" y="46692"/>
                  </a:cubicBezTo>
                  <a:lnTo>
                    <a:pt x="2394848" y="1435253"/>
                  </a:lnTo>
                  <a:cubicBezTo>
                    <a:pt x="2394848" y="1461040"/>
                    <a:pt x="2373943" y="1481944"/>
                    <a:pt x="2348156" y="1481944"/>
                  </a:cubicBezTo>
                  <a:lnTo>
                    <a:pt x="46692" y="1481944"/>
                  </a:lnTo>
                  <a:cubicBezTo>
                    <a:pt x="20905" y="1481944"/>
                    <a:pt x="0" y="1461040"/>
                    <a:pt x="0" y="1435253"/>
                  </a:cubicBezTo>
                  <a:lnTo>
                    <a:pt x="0" y="46692"/>
                  </a:lnTo>
                  <a:cubicBezTo>
                    <a:pt x="0" y="20905"/>
                    <a:pt x="20905" y="0"/>
                    <a:pt x="46692" y="0"/>
                  </a:cubicBezTo>
                  <a:close/>
                </a:path>
              </a:pathLst>
            </a:custGeom>
            <a:solidFill>
              <a:srgbClr val="57658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394848" cy="15200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7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702682" y="2356435"/>
            <a:ext cx="8697231" cy="5309806"/>
            <a:chOff x="0" y="0"/>
            <a:chExt cx="2463091" cy="150375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63092" cy="1503759"/>
            </a:xfrm>
            <a:custGeom>
              <a:avLst/>
              <a:gdLst/>
              <a:ahLst/>
              <a:cxnLst/>
              <a:rect r="r" b="b" t="t" l="l"/>
              <a:pathLst>
                <a:path h="1503759" w="2463092">
                  <a:moveTo>
                    <a:pt x="45398" y="0"/>
                  </a:moveTo>
                  <a:lnTo>
                    <a:pt x="2417693" y="0"/>
                  </a:lnTo>
                  <a:cubicBezTo>
                    <a:pt x="2442766" y="0"/>
                    <a:pt x="2463092" y="20325"/>
                    <a:pt x="2463092" y="45398"/>
                  </a:cubicBezTo>
                  <a:lnTo>
                    <a:pt x="2463092" y="1458361"/>
                  </a:lnTo>
                  <a:cubicBezTo>
                    <a:pt x="2463092" y="1483433"/>
                    <a:pt x="2442766" y="1503759"/>
                    <a:pt x="2417693" y="1503759"/>
                  </a:cubicBezTo>
                  <a:lnTo>
                    <a:pt x="45398" y="1503759"/>
                  </a:lnTo>
                  <a:cubicBezTo>
                    <a:pt x="20325" y="1503759"/>
                    <a:pt x="0" y="1483433"/>
                    <a:pt x="0" y="1458361"/>
                  </a:cubicBezTo>
                  <a:lnTo>
                    <a:pt x="0" y="45398"/>
                  </a:lnTo>
                  <a:cubicBezTo>
                    <a:pt x="0" y="20325"/>
                    <a:pt x="20325" y="0"/>
                    <a:pt x="4539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463091" cy="15418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07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6008925" y="2152192"/>
            <a:ext cx="1283416" cy="996397"/>
          </a:xfrm>
          <a:custGeom>
            <a:avLst/>
            <a:gdLst/>
            <a:ahLst/>
            <a:cxnLst/>
            <a:rect r="r" b="b" t="t" l="l"/>
            <a:pathLst>
              <a:path h="996397" w="1283416">
                <a:moveTo>
                  <a:pt x="0" y="0"/>
                </a:moveTo>
                <a:lnTo>
                  <a:pt x="1283415" y="0"/>
                </a:lnTo>
                <a:lnTo>
                  <a:pt x="1283415" y="996397"/>
                </a:lnTo>
                <a:lnTo>
                  <a:pt x="0" y="9963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9296400" y="2875416"/>
            <a:ext cx="7127780" cy="1313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76"/>
              </a:lnSpc>
            </a:pPr>
            <a:r>
              <a:rPr lang="en-US" sz="7625" spc="152">
                <a:solidFill>
                  <a:srgbClr val="3E4677"/>
                </a:solidFill>
                <a:latin typeface="Montserrat Classic Bold"/>
              </a:rPr>
              <a:t>CONCLUSIÓN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96400" y="4267740"/>
            <a:ext cx="7395017" cy="2053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9"/>
              </a:lnSpc>
            </a:pPr>
            <a:r>
              <a:rPr lang="en-US" sz="2363">
                <a:solidFill>
                  <a:srgbClr val="342424"/>
                </a:solidFill>
                <a:latin typeface="Montserrat Medium"/>
              </a:rPr>
              <a:t>La lectura de "Conceptos de captura fotográfica" ayudó a comprender importancia de profundidad de campo y ángulo</a:t>
            </a:r>
          </a:p>
          <a:p>
            <a:pPr algn="l">
              <a:lnSpc>
                <a:spcPts val="3309"/>
              </a:lnSpc>
            </a:pPr>
            <a:r>
              <a:rPr lang="en-US" sz="2363">
                <a:solidFill>
                  <a:srgbClr val="342424"/>
                </a:solidFill>
                <a:latin typeface="Montserrat Medium"/>
              </a:rPr>
              <a:t>Estos elementos afectan significativamente la composición y el enfoque de la imagen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3204902" y="528472"/>
            <a:ext cx="1118994" cy="1309461"/>
          </a:xfrm>
          <a:custGeom>
            <a:avLst/>
            <a:gdLst/>
            <a:ahLst/>
            <a:cxnLst/>
            <a:rect r="r" b="b" t="t" l="l"/>
            <a:pathLst>
              <a:path h="1309461" w="1118994">
                <a:moveTo>
                  <a:pt x="0" y="0"/>
                </a:moveTo>
                <a:lnTo>
                  <a:pt x="1118994" y="0"/>
                </a:lnTo>
                <a:lnTo>
                  <a:pt x="1118994" y="1309461"/>
                </a:lnTo>
                <a:lnTo>
                  <a:pt x="0" y="13094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4453150" y="735291"/>
            <a:ext cx="3495038" cy="52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98"/>
              </a:lnSpc>
            </a:pPr>
            <a:r>
              <a:rPr lang="en-US" sz="3141" spc="62">
                <a:solidFill>
                  <a:srgbClr val="342424"/>
                </a:solidFill>
                <a:latin typeface="Montserrat Classic Bold"/>
              </a:rPr>
              <a:t>LQP DIGITAL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DAGIraKnAt4</dc:identifier>
  <dcterms:modified xsi:type="dcterms:W3CDTF">2011-08-01T06:04:30Z</dcterms:modified>
  <cp:revision>1</cp:revision>
  <dc:title>FOTOGRAFÍA</dc:title>
</cp:coreProperties>
</file>