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9"/>
  </p:notesMasterIdLst>
  <p:handoutMasterIdLst>
    <p:handoutMasterId r:id="rId20"/>
  </p:handoutMasterIdLst>
  <p:sldIdLst>
    <p:sldId id="905" r:id="rId2"/>
    <p:sldId id="884" r:id="rId3"/>
    <p:sldId id="902" r:id="rId4"/>
    <p:sldId id="908" r:id="rId5"/>
    <p:sldId id="856" r:id="rId6"/>
    <p:sldId id="906" r:id="rId7"/>
    <p:sldId id="922" r:id="rId8"/>
    <p:sldId id="813" r:id="rId9"/>
    <p:sldId id="914" r:id="rId10"/>
    <p:sldId id="919" r:id="rId11"/>
    <p:sldId id="923" r:id="rId12"/>
    <p:sldId id="916" r:id="rId13"/>
    <p:sldId id="917" r:id="rId14"/>
    <p:sldId id="918" r:id="rId15"/>
    <p:sldId id="915" r:id="rId16"/>
    <p:sldId id="907" r:id="rId17"/>
    <p:sldId id="911" r:id="rId1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2547" userDrawn="1">
          <p15:clr>
            <a:srgbClr val="F26B43"/>
          </p15:clr>
        </p15:guide>
        <p15:guide id="4" pos="511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2863" userDrawn="1">
          <p15:clr>
            <a:srgbClr val="9FCC3B"/>
          </p15:clr>
        </p15:guide>
        <p15:guide id="7" orient="horz" pos="1457" userDrawn="1">
          <p15:clr>
            <a:srgbClr val="9FCC3B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70C0"/>
    <a:srgbClr val="45B5C0"/>
    <a:srgbClr val="762A50"/>
    <a:srgbClr val="5B86AD"/>
    <a:srgbClr val="CC66FF"/>
    <a:srgbClr val="A14B79"/>
    <a:srgbClr val="D12F3F"/>
    <a:srgbClr val="002060"/>
    <a:srgbClr val="7030A0"/>
    <a:srgbClr val="EEB1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61" autoAdjust="0"/>
    <p:restoredTop sz="92238" autoAdjust="0"/>
  </p:normalViewPr>
  <p:slideViewPr>
    <p:cSldViewPr snapToGrid="0">
      <p:cViewPr varScale="1">
        <p:scale>
          <a:sx n="105" d="100"/>
          <a:sy n="105" d="100"/>
        </p:scale>
        <p:origin x="192" y="108"/>
      </p:cViewPr>
      <p:guideLst>
        <p:guide pos="3840"/>
        <p:guide pos="2547"/>
        <p:guide pos="5110"/>
        <p:guide orient="horz" pos="2160"/>
        <p:guide orient="horz" pos="2863"/>
        <p:guide orient="horz" pos="145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3" d="100"/>
          <a:sy n="63" d="100"/>
        </p:scale>
        <p:origin x="31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ACIONES%20UNIDAS\Desktop\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NACIONES%20UNIDAS\NACIONES%20UNIDAS%202025\RENDICION%20CUENTAS%202024\Inform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GADURIA\Downloads\Honoaraio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7251184"/>
        <c:axId val="387660768"/>
      </c:barChart>
      <c:catAx>
        <c:axId val="327251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7660768"/>
        <c:crosses val="autoZero"/>
        <c:auto val="1"/>
        <c:lblAlgn val="ctr"/>
        <c:lblOffset val="100"/>
        <c:noMultiLvlLbl val="0"/>
      </c:catAx>
      <c:valAx>
        <c:axId val="38766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2725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800" b="1" dirty="0">
                <a:effectLst/>
              </a:rPr>
              <a:t>INGRESOS DE</a:t>
            </a:r>
            <a:r>
              <a:rPr lang="es-CO" sz="1800" b="1" baseline="0" dirty="0">
                <a:effectLst/>
              </a:rPr>
              <a:t> LA INSTITUCION</a:t>
            </a:r>
            <a:endParaRPr lang="es-CO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10215756490370645"/>
          <c:y val="0.21866702531568455"/>
          <c:w val="0.85341885389326333"/>
          <c:h val="0.619174321959755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I03_GASTOS!$B$71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2270C0"/>
            </a:solidFill>
            <a:ln>
              <a:solidFill>
                <a:srgbClr val="2270C0"/>
              </a:solidFill>
            </a:ln>
            <a:effectLst>
              <a:innerShdw blurRad="63500" dist="50800" dir="16200000">
                <a:schemeClr val="tx1">
                  <a:lumMod val="50000"/>
                  <a:lumOff val="50000"/>
                  <a:alpha val="50000"/>
                </a:schemeClr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2270C0"/>
              </a:solidFill>
              <a:ln>
                <a:solidFill>
                  <a:srgbClr val="2270C0"/>
                </a:solidFill>
              </a:ln>
              <a:effectLst>
                <a:innerShdw blurRad="63500" dist="50800" dir="16200000">
                  <a:schemeClr val="tx1">
                    <a:lumMod val="50000"/>
                    <a:lumOff val="50000"/>
                    <a:alpha val="50000"/>
                  </a:schemeClr>
                </a:innerShdw>
              </a:effectLst>
              <a:scene3d>
                <a:camera prst="orthographicFront"/>
                <a:lightRig rig="threePt" dir="t"/>
              </a:scene3d>
              <a:sp3d>
                <a:bevelB/>
              </a:sp3d>
            </c:spPr>
            <c:extLst>
              <c:ext xmlns:c16="http://schemas.microsoft.com/office/drawing/2014/chart" uri="{C3380CC4-5D6E-409C-BE32-E72D297353CC}">
                <c16:uniqueId val="{00000002-B9A1-42ED-9837-8E5DB23B654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170899657776473E-2"/>
                      <c:h val="8.744625849719837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9A1-42ED-9837-8E5DB23B6543}"/>
                </c:ext>
              </c:extLst>
            </c:dLbl>
            <c:dLbl>
              <c:idx val="1"/>
              <c:spPr>
                <a:noFill/>
                <a:ln cmpd="sng">
                  <a:solidFill>
                    <a:srgbClr val="0070C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9A1-42ED-9837-8E5DB23B65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I03_GASTOS!$A$72:$A$75</c:f>
              <c:strCache>
                <c:ptCount val="4"/>
                <c:pt idx="0">
                  <c:v>Certificaciones y Constancias</c:v>
                </c:pt>
                <c:pt idx="1">
                  <c:v>Transferencias del Ministero Educación (SGP)</c:v>
                </c:pt>
                <c:pt idx="2">
                  <c:v>Transferencias de la Secretaria Educación (SED)</c:v>
                </c:pt>
                <c:pt idx="3">
                  <c:v>Excedentes Financieros Vigencia 2023</c:v>
                </c:pt>
              </c:strCache>
            </c:strRef>
          </c:cat>
          <c:val>
            <c:numRef>
              <c:f>I03_GASTOS!$B$72:$B$75</c:f>
              <c:numCache>
                <c:formatCode>0.00%</c:formatCode>
                <c:ptCount val="4"/>
                <c:pt idx="0">
                  <c:v>7.4233023379325041E-4</c:v>
                </c:pt>
                <c:pt idx="1">
                  <c:v>0.53726924073546667</c:v>
                </c:pt>
                <c:pt idx="2">
                  <c:v>0.23417330531824251</c:v>
                </c:pt>
                <c:pt idx="3">
                  <c:v>0.22781512371249754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A1-42ED-9837-8E5DB23B6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5579984"/>
        <c:axId val="1015584144"/>
      </c:barChart>
      <c:catAx>
        <c:axId val="101557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sng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15584144"/>
        <c:crosses val="autoZero"/>
        <c:auto val="1"/>
        <c:lblAlgn val="ctr"/>
        <c:lblOffset val="100"/>
        <c:noMultiLvlLbl val="0"/>
      </c:catAx>
      <c:valAx>
        <c:axId val="10155841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015579984"/>
        <c:crosses val="autoZero"/>
        <c:crossBetween val="between"/>
      </c:valAx>
      <c:spPr>
        <a:noFill/>
        <a:ln>
          <a:noFill/>
        </a:ln>
        <a:effectLst>
          <a:glow rad="139700">
            <a:schemeClr val="tx2">
              <a:lumMod val="20000"/>
              <a:lumOff val="80000"/>
              <a:alpha val="40000"/>
            </a:schemeClr>
          </a:glow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pct5">
      <a:fgClr>
        <a:srgbClr val="45B5C0"/>
      </a:fgClr>
      <a:bgClr>
        <a:schemeClr val="bg1"/>
      </a:bgClr>
    </a:pattFill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800" baseline="0"/>
              <a:t>Gastos de Funcionamiento E inversión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26406280568874158"/>
          <c:y val="0.10482621025925601"/>
          <c:w val="0.71902530712996948"/>
          <c:h val="0.865205633855993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I03_GASTOS!$B$45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2270C0"/>
            </a:solidFill>
            <a:ln>
              <a:noFill/>
            </a:ln>
            <a:effectLst>
              <a:outerShdw blurRad="50800" dist="50800" dir="5400000" algn="ctr" rotWithShape="0">
                <a:srgbClr val="0070C0"/>
              </a:outerShdw>
            </a:effectLst>
          </c:spPr>
          <c:invertIfNegative val="0"/>
          <c:dLbls>
            <c:spPr>
              <a:noFill/>
              <a:ln w="19050"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I03_GASTOS!$A$46:$A$58</c:f>
              <c:strCache>
                <c:ptCount val="13"/>
                <c:pt idx="0">
                  <c:v>Honorarios</c:v>
                </c:pt>
                <c:pt idx="1">
                  <c:v>Sistematización de Boletines</c:v>
                </c:pt>
                <c:pt idx="2">
                  <c:v>Gastos de computador</c:v>
                </c:pt>
                <c:pt idx="3">
                  <c:v>Material didactico</c:v>
                </c:pt>
                <c:pt idx="4">
                  <c:v>Materiales y suministros</c:v>
                </c:pt>
                <c:pt idx="5">
                  <c:v>Derechos de Grado</c:v>
                </c:pt>
                <c:pt idx="6">
                  <c:v>Carné</c:v>
                </c:pt>
                <c:pt idx="7">
                  <c:v>Mantenimiento Entidad</c:v>
                </c:pt>
                <c:pt idx="8">
                  <c:v>Mantenimiento Equipo</c:v>
                </c:pt>
                <c:pt idx="9">
                  <c:v>Comisiones Bancarios</c:v>
                </c:pt>
                <c:pt idx="10">
                  <c:v>Actividades cientificas y deportivas</c:v>
                </c:pt>
                <c:pt idx="11">
                  <c:v>Compra de equipos</c:v>
                </c:pt>
                <c:pt idx="12">
                  <c:v>Otros Proyectos</c:v>
                </c:pt>
              </c:strCache>
            </c:strRef>
          </c:cat>
          <c:val>
            <c:numRef>
              <c:f>I03_GASTOS!$B$46:$B$58</c:f>
              <c:numCache>
                <c:formatCode>0.00%</c:formatCode>
                <c:ptCount val="13"/>
                <c:pt idx="0">
                  <c:v>7.8518793601015671E-2</c:v>
                </c:pt>
                <c:pt idx="1">
                  <c:v>6.8140839206542972E-2</c:v>
                </c:pt>
                <c:pt idx="2">
                  <c:v>1.2494244955730848E-2</c:v>
                </c:pt>
                <c:pt idx="3">
                  <c:v>1.0796210224607345E-2</c:v>
                </c:pt>
                <c:pt idx="4">
                  <c:v>3.2754881354269849E-2</c:v>
                </c:pt>
                <c:pt idx="5">
                  <c:v>1.1614245963621005E-2</c:v>
                </c:pt>
                <c:pt idx="6">
                  <c:v>1.0337533477056796E-2</c:v>
                </c:pt>
                <c:pt idx="7">
                  <c:v>0.59806357322907777</c:v>
                </c:pt>
                <c:pt idx="8">
                  <c:v>3.0973883077323735E-2</c:v>
                </c:pt>
                <c:pt idx="9">
                  <c:v>2.979300378500077E-4</c:v>
                </c:pt>
                <c:pt idx="10">
                  <c:v>3.0016093177865192E-2</c:v>
                </c:pt>
                <c:pt idx="11">
                  <c:v>0.10662759249368696</c:v>
                </c:pt>
                <c:pt idx="12">
                  <c:v>9.3641792013518989E-3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35-47E3-8412-29BFFE38AB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28007792"/>
        <c:axId val="1028005712"/>
      </c:barChart>
      <c:catAx>
        <c:axId val="1028007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sng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28005712"/>
        <c:crosses val="autoZero"/>
        <c:auto val="1"/>
        <c:lblAlgn val="ctr"/>
        <c:lblOffset val="100"/>
        <c:noMultiLvlLbl val="0"/>
      </c:catAx>
      <c:valAx>
        <c:axId val="10280057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028007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aseline="0"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46594-C376-49F8-9DE8-8DE7C4846E73}" type="datetimeFigureOut">
              <a:rPr lang="es-CO" smtClean="0"/>
              <a:t>23/01/2025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37A31-F714-472F-B29D-E40CCDBBBD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1001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81CD7-AED8-43D5-9858-43F149DB1640}" type="datetimeFigureOut">
              <a:rPr lang="es-ES" smtClean="0"/>
              <a:t>23/01/2025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D4070-E902-4659-893D-9A7040C7E1D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4930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2793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D4070-E902-4659-893D-9A7040C7E1DC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9688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D4070-E902-4659-893D-9A7040C7E1DC}" type="slidenum">
              <a:rPr lang="es-ES" smtClean="0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4657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1242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829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7628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D4070-E902-4659-893D-9A7040C7E1DC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9688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D4070-E902-4659-893D-9A7040C7E1DC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4560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6496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D4070-E902-4659-893D-9A7040C7E1DC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1338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84695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D4070-E902-4659-893D-9A7040C7E1DC}" type="slidenum">
              <a:rPr lang="es-ES" smtClean="0"/>
              <a:pPr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9688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/>
          <p:cNvSpPr>
            <a:spLocks noGrp="1"/>
          </p:cNvSpPr>
          <p:nvPr>
            <p:ph type="title" hasCustomPrompt="1"/>
          </p:nvPr>
        </p:nvSpPr>
        <p:spPr>
          <a:xfrm>
            <a:off x="276833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11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12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13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4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95634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/>
          <p:cNvSpPr>
            <a:spLocks noGrp="1"/>
          </p:cNvSpPr>
          <p:nvPr>
            <p:ph type="title" hasCustomPrompt="1"/>
          </p:nvPr>
        </p:nvSpPr>
        <p:spPr>
          <a:xfrm>
            <a:off x="276833" y="268237"/>
            <a:ext cx="11638334" cy="413775"/>
          </a:xfrm>
        </p:spPr>
        <p:txBody>
          <a:bodyPr anchor="ctr"/>
          <a:lstStyle>
            <a:lvl1pPr algn="ctr"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16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17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18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9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430389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262201" y="757966"/>
            <a:ext cx="11638334" cy="3578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CO" sz="2000" dirty="0" err="1"/>
              <a:t>Click</a:t>
            </a:r>
            <a:r>
              <a:rPr lang="es-CO" sz="2000" dirty="0"/>
              <a:t> To </a:t>
            </a:r>
            <a:r>
              <a:rPr lang="es-CO" sz="2000" dirty="0" err="1"/>
              <a:t>Insert</a:t>
            </a:r>
            <a:r>
              <a:rPr lang="es-CO" sz="2000" dirty="0"/>
              <a:t> </a:t>
            </a:r>
            <a:r>
              <a:rPr lang="es-CO" sz="2000" dirty="0" err="1"/>
              <a:t>Your</a:t>
            </a:r>
            <a:r>
              <a:rPr lang="es-CO" sz="2000" dirty="0"/>
              <a:t> </a:t>
            </a:r>
            <a:r>
              <a:rPr lang="es-CO" sz="2000" dirty="0" err="1"/>
              <a:t>Subtitle</a:t>
            </a:r>
            <a:endParaRPr lang="es-CO" sz="2000" dirty="0"/>
          </a:p>
        </p:txBody>
      </p:sp>
      <p:sp>
        <p:nvSpPr>
          <p:cNvPr id="20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1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2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3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136269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 and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 algn="ctr"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9" name="Marcador de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262201" y="757966"/>
            <a:ext cx="11638334" cy="357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CO" sz="2000" dirty="0" err="1"/>
              <a:t>Click</a:t>
            </a:r>
            <a:r>
              <a:rPr lang="es-CO" sz="2000" dirty="0"/>
              <a:t> To </a:t>
            </a:r>
            <a:r>
              <a:rPr lang="es-CO" sz="2000" dirty="0" err="1"/>
              <a:t>Insert</a:t>
            </a:r>
            <a:r>
              <a:rPr lang="es-CO" sz="2000" dirty="0"/>
              <a:t> </a:t>
            </a:r>
            <a:r>
              <a:rPr lang="es-CO" sz="2000" dirty="0" err="1"/>
              <a:t>Your</a:t>
            </a:r>
            <a:r>
              <a:rPr lang="es-CO" sz="2000" dirty="0"/>
              <a:t> </a:t>
            </a:r>
            <a:r>
              <a:rPr lang="es-CO" sz="2000" dirty="0" err="1"/>
              <a:t>Subtitle</a:t>
            </a:r>
            <a:endParaRPr lang="es-CO" sz="2000" dirty="0"/>
          </a:p>
        </p:txBody>
      </p:sp>
      <p:sp>
        <p:nvSpPr>
          <p:cNvPr id="22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3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4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5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251060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975360"/>
            <a:ext cx="11652967" cy="532384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8" name="Título 3"/>
          <p:cNvSpPr>
            <a:spLocks noGrp="1"/>
          </p:cNvSpPr>
          <p:nvPr>
            <p:ph type="title" hasCustomPrompt="1"/>
          </p:nvPr>
        </p:nvSpPr>
        <p:spPr>
          <a:xfrm>
            <a:off x="276833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22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3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4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5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259780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1" y="975360"/>
            <a:ext cx="11638334" cy="532384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4" name="Título 3"/>
          <p:cNvSpPr>
            <a:spLocks noGrp="1"/>
          </p:cNvSpPr>
          <p:nvPr>
            <p:ph type="title" hasCustomPrompt="1"/>
          </p:nvPr>
        </p:nvSpPr>
        <p:spPr>
          <a:xfrm>
            <a:off x="262200" y="268237"/>
            <a:ext cx="11638334" cy="413775"/>
          </a:xfrm>
        </p:spPr>
        <p:txBody>
          <a:bodyPr anchor="ctr"/>
          <a:lstStyle>
            <a:lvl1pPr algn="ctr"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22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3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4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5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220318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1463039"/>
            <a:ext cx="11652967" cy="4822457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1" name="Título 3"/>
          <p:cNvSpPr>
            <a:spLocks noGrp="1"/>
          </p:cNvSpPr>
          <p:nvPr>
            <p:ph type="title" hasCustomPrompt="1"/>
          </p:nvPr>
        </p:nvSpPr>
        <p:spPr>
          <a:xfrm>
            <a:off x="276833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13" name="Marcador de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276833" y="757966"/>
            <a:ext cx="11638334" cy="3578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CO" sz="2000" dirty="0" err="1"/>
              <a:t>Click</a:t>
            </a:r>
            <a:r>
              <a:rPr lang="es-CO" sz="2000" dirty="0"/>
              <a:t> To </a:t>
            </a:r>
            <a:r>
              <a:rPr lang="es-CO" sz="2000" dirty="0" err="1"/>
              <a:t>Insert</a:t>
            </a:r>
            <a:r>
              <a:rPr lang="es-CO" sz="2000" dirty="0"/>
              <a:t> </a:t>
            </a:r>
            <a:r>
              <a:rPr lang="es-CO" sz="2000" dirty="0" err="1"/>
              <a:t>Your</a:t>
            </a:r>
            <a:r>
              <a:rPr lang="es-CO" sz="2000" dirty="0"/>
              <a:t> </a:t>
            </a:r>
            <a:r>
              <a:rPr lang="es-CO" sz="2000" dirty="0" err="1"/>
              <a:t>Subtitle</a:t>
            </a:r>
            <a:endParaRPr lang="es-CO" sz="2000" dirty="0"/>
          </a:p>
        </p:txBody>
      </p:sp>
      <p:sp>
        <p:nvSpPr>
          <p:cNvPr id="24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5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6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7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379004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, Subtitl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3"/>
          <p:cNvSpPr>
            <a:spLocks noGrp="1"/>
          </p:cNvSpPr>
          <p:nvPr>
            <p:ph type="title" hasCustomPrompt="1"/>
          </p:nvPr>
        </p:nvSpPr>
        <p:spPr>
          <a:xfrm>
            <a:off x="262200" y="421202"/>
            <a:ext cx="11638335" cy="413775"/>
          </a:xfrm>
        </p:spPr>
        <p:txBody>
          <a:bodyPr anchor="ctr"/>
          <a:lstStyle>
            <a:lvl1pPr algn="ctr"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12" name="Marcador de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262200" y="910931"/>
            <a:ext cx="11638335" cy="3578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s-CO" sz="2000" dirty="0" err="1"/>
              <a:t>Click</a:t>
            </a:r>
            <a:r>
              <a:rPr lang="es-CO" sz="2000" dirty="0"/>
              <a:t> To </a:t>
            </a:r>
            <a:r>
              <a:rPr lang="es-CO" sz="2000" dirty="0" err="1"/>
              <a:t>Insert</a:t>
            </a:r>
            <a:r>
              <a:rPr lang="es-CO" sz="2000" dirty="0"/>
              <a:t> </a:t>
            </a:r>
            <a:r>
              <a:rPr lang="es-CO" sz="2000" dirty="0" err="1"/>
              <a:t>Your</a:t>
            </a:r>
            <a:r>
              <a:rPr lang="es-CO" sz="2000" dirty="0"/>
              <a:t> </a:t>
            </a:r>
            <a:r>
              <a:rPr lang="es-CO" sz="2000" dirty="0" err="1"/>
              <a:t>Subtitle</a:t>
            </a:r>
            <a:endParaRPr lang="es-CO" sz="2000" dirty="0"/>
          </a:p>
        </p:txBody>
      </p:sp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1463039"/>
            <a:ext cx="11638335" cy="4822457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24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5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6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7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813371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lide #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" sz="6000" kern="120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7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Subtitle</a:t>
            </a:r>
            <a:endParaRPr lang="es-ES" dirty="0"/>
          </a:p>
        </p:txBody>
      </p:sp>
      <p:sp>
        <p:nvSpPr>
          <p:cNvPr id="20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1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2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3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2048068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lide #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Subtitle</a:t>
            </a:r>
            <a:endParaRPr lang="es-ES" dirty="0"/>
          </a:p>
        </p:txBody>
      </p:sp>
      <p:sp>
        <p:nvSpPr>
          <p:cNvPr id="20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1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2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3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1495731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Text Box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992120"/>
            <a:ext cx="5650920" cy="532384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3" hasCustomPrompt="1"/>
          </p:nvPr>
        </p:nvSpPr>
        <p:spPr>
          <a:xfrm>
            <a:off x="6263167" y="992120"/>
            <a:ext cx="5652000" cy="532384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9" name="Título 3"/>
          <p:cNvSpPr>
            <a:spLocks noGrp="1"/>
          </p:cNvSpPr>
          <p:nvPr>
            <p:ph type="title" hasCustomPrompt="1"/>
          </p:nvPr>
        </p:nvSpPr>
        <p:spPr>
          <a:xfrm>
            <a:off x="276833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24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5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6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7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1563047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 And 2 Text Box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76832" y="992120"/>
            <a:ext cx="5636287" cy="532384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3" hasCustomPrompt="1"/>
          </p:nvPr>
        </p:nvSpPr>
        <p:spPr>
          <a:xfrm>
            <a:off x="6240168" y="992120"/>
            <a:ext cx="5652000" cy="532384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9" name="Título 3"/>
          <p:cNvSpPr>
            <a:spLocks noGrp="1"/>
          </p:cNvSpPr>
          <p:nvPr>
            <p:ph type="title" hasCustomPrompt="1"/>
          </p:nvPr>
        </p:nvSpPr>
        <p:spPr>
          <a:xfrm>
            <a:off x="276833" y="268237"/>
            <a:ext cx="11638334" cy="413775"/>
          </a:xfrm>
        </p:spPr>
        <p:txBody>
          <a:bodyPr anchor="ctr"/>
          <a:lstStyle>
            <a:lvl1pPr algn="ctr"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24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5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6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7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969031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2 Text Box Slide #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1432560"/>
            <a:ext cx="5650920" cy="488340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3" hasCustomPrompt="1"/>
          </p:nvPr>
        </p:nvSpPr>
        <p:spPr>
          <a:xfrm>
            <a:off x="6249615" y="1432560"/>
            <a:ext cx="5650920" cy="488340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3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15" name="Marcador de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262201" y="757966"/>
            <a:ext cx="11638334" cy="3578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CO" sz="2000" dirty="0" err="1"/>
              <a:t>Click</a:t>
            </a:r>
            <a:r>
              <a:rPr lang="es-CO" sz="2000" dirty="0"/>
              <a:t> To </a:t>
            </a:r>
            <a:r>
              <a:rPr lang="es-CO" sz="2000" dirty="0" err="1"/>
              <a:t>Insert</a:t>
            </a:r>
            <a:r>
              <a:rPr lang="es-CO" sz="2000" dirty="0"/>
              <a:t> </a:t>
            </a:r>
            <a:r>
              <a:rPr lang="es-CO" sz="2000" dirty="0" err="1"/>
              <a:t>Your</a:t>
            </a:r>
            <a:r>
              <a:rPr lang="es-CO" sz="2000" dirty="0"/>
              <a:t> </a:t>
            </a:r>
            <a:r>
              <a:rPr lang="es-CO" sz="2000" dirty="0" err="1"/>
              <a:t>Subtitle</a:t>
            </a:r>
            <a:endParaRPr lang="es-CO" sz="2000" dirty="0"/>
          </a:p>
        </p:txBody>
      </p:sp>
      <p:sp>
        <p:nvSpPr>
          <p:cNvPr id="26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7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8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9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40450495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, Subtitle And 2 Text Box Slide #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1432560"/>
            <a:ext cx="5650920" cy="488340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3" hasCustomPrompt="1"/>
          </p:nvPr>
        </p:nvSpPr>
        <p:spPr>
          <a:xfrm>
            <a:off x="6264247" y="1432560"/>
            <a:ext cx="5650920" cy="488340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3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 algn="ctr"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15" name="Marcador de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262201" y="757966"/>
            <a:ext cx="11638334" cy="357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CO" sz="2000" dirty="0" err="1"/>
              <a:t>Click</a:t>
            </a:r>
            <a:r>
              <a:rPr lang="es-CO" sz="2000" dirty="0"/>
              <a:t> To </a:t>
            </a:r>
            <a:r>
              <a:rPr lang="es-CO" sz="2000" dirty="0" err="1"/>
              <a:t>Insert</a:t>
            </a:r>
            <a:r>
              <a:rPr lang="es-CO" sz="2000" dirty="0"/>
              <a:t> </a:t>
            </a:r>
            <a:r>
              <a:rPr lang="es-CO" sz="2000" dirty="0" err="1"/>
              <a:t>Your</a:t>
            </a:r>
            <a:r>
              <a:rPr lang="es-CO" sz="2000" dirty="0"/>
              <a:t> </a:t>
            </a:r>
            <a:r>
              <a:rPr lang="es-CO" sz="2000" dirty="0" err="1"/>
              <a:t>Subtitle</a:t>
            </a:r>
            <a:endParaRPr lang="es-CO" sz="2000" dirty="0"/>
          </a:p>
        </p:txBody>
      </p:sp>
      <p:sp>
        <p:nvSpPr>
          <p:cNvPr id="26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7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8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9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851085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Text Box Slide #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2072640"/>
            <a:ext cx="5650920" cy="424332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3" hasCustomPrompt="1"/>
          </p:nvPr>
        </p:nvSpPr>
        <p:spPr>
          <a:xfrm>
            <a:off x="6240708" y="2070559"/>
            <a:ext cx="5650920" cy="424332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4" name="Marcador de texto 2"/>
          <p:cNvSpPr>
            <a:spLocks noGrp="1"/>
          </p:cNvSpPr>
          <p:nvPr>
            <p:ph type="body" idx="14" hasCustomPrompt="1"/>
          </p:nvPr>
        </p:nvSpPr>
        <p:spPr>
          <a:xfrm>
            <a:off x="262200" y="993375"/>
            <a:ext cx="5650920" cy="918786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15" name="Marcador de texto 2"/>
          <p:cNvSpPr>
            <a:spLocks noGrp="1"/>
          </p:cNvSpPr>
          <p:nvPr>
            <p:ph type="body" idx="15" hasCustomPrompt="1"/>
          </p:nvPr>
        </p:nvSpPr>
        <p:spPr>
          <a:xfrm>
            <a:off x="6240708" y="993375"/>
            <a:ext cx="5650920" cy="918786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13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28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9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30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31" name="Marcador de tex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248016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 And 2 Text Box Slide #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2072640"/>
            <a:ext cx="5650920" cy="424332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3" hasCustomPrompt="1"/>
          </p:nvPr>
        </p:nvSpPr>
        <p:spPr>
          <a:xfrm>
            <a:off x="6249615" y="2072640"/>
            <a:ext cx="5650920" cy="424332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4" name="Marcador de texto 2"/>
          <p:cNvSpPr>
            <a:spLocks noGrp="1"/>
          </p:cNvSpPr>
          <p:nvPr>
            <p:ph type="body" idx="14" hasCustomPrompt="1"/>
          </p:nvPr>
        </p:nvSpPr>
        <p:spPr>
          <a:xfrm>
            <a:off x="262200" y="993375"/>
            <a:ext cx="5650920" cy="918786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15" name="Marcador de texto 2"/>
          <p:cNvSpPr>
            <a:spLocks noGrp="1"/>
          </p:cNvSpPr>
          <p:nvPr>
            <p:ph type="body" idx="15" hasCustomPrompt="1"/>
          </p:nvPr>
        </p:nvSpPr>
        <p:spPr>
          <a:xfrm>
            <a:off x="6249615" y="993375"/>
            <a:ext cx="5650920" cy="918786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13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28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9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30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31" name="Marcador de tex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3915207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Text Box Slide #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262201" y="457200"/>
            <a:ext cx="4509825" cy="1600200"/>
          </a:xfrm>
        </p:spPr>
        <p:txBody>
          <a:bodyPr anchor="b"/>
          <a:lstStyle>
            <a:lvl1pPr>
              <a:defRPr sz="3200" b="1">
                <a:latin typeface="+mn-lt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262201" y="2057400"/>
            <a:ext cx="4509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</p:txBody>
      </p:sp>
      <p:sp>
        <p:nvSpPr>
          <p:cNvPr id="21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2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3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4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13387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Box And Image Box Slide #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262201" y="457200"/>
            <a:ext cx="4509825" cy="1600200"/>
          </a:xfrm>
        </p:spPr>
        <p:txBody>
          <a:bodyPr anchor="b"/>
          <a:lstStyle>
            <a:lvl1pPr>
              <a:defRPr sz="3200" b="1">
                <a:latin typeface="+mn-lt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262201" y="2057400"/>
            <a:ext cx="4509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</p:txBody>
      </p:sp>
      <p:sp>
        <p:nvSpPr>
          <p:cNvPr id="12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68555" y="995363"/>
            <a:ext cx="67466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22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3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4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5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1975277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 Slide #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262200" y="1280162"/>
            <a:ext cx="11638335" cy="4896803"/>
          </a:xfrm>
        </p:spPr>
        <p:txBody>
          <a:bodyPr vert="eaVert"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8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21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2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3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4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32501805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 and Vertical Text Slide #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262200" y="1280162"/>
            <a:ext cx="11636575" cy="4896803"/>
          </a:xfrm>
        </p:spPr>
        <p:txBody>
          <a:bodyPr vert="eaVert"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8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9" name="Marcador de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262201" y="757966"/>
            <a:ext cx="11638334" cy="3578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CO" sz="2000" dirty="0" err="1"/>
              <a:t>Click</a:t>
            </a:r>
            <a:r>
              <a:rPr lang="es-CO" sz="2000" dirty="0"/>
              <a:t> To </a:t>
            </a:r>
            <a:r>
              <a:rPr lang="es-CO" sz="2000" dirty="0" err="1"/>
              <a:t>Insert</a:t>
            </a:r>
            <a:r>
              <a:rPr lang="es-CO" sz="2000" dirty="0"/>
              <a:t> </a:t>
            </a:r>
            <a:r>
              <a:rPr lang="es-CO" sz="2000" dirty="0" err="1"/>
              <a:t>Your</a:t>
            </a:r>
            <a:r>
              <a:rPr lang="es-CO" sz="2000" dirty="0"/>
              <a:t> </a:t>
            </a:r>
            <a:r>
              <a:rPr lang="es-CO" sz="2000" dirty="0" err="1"/>
              <a:t>Subtitle</a:t>
            </a:r>
            <a:endParaRPr lang="es-CO" sz="2000" dirty="0"/>
          </a:p>
        </p:txBody>
      </p:sp>
      <p:sp>
        <p:nvSpPr>
          <p:cNvPr id="22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3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4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5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40162545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 Slide #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724901" y="365125"/>
            <a:ext cx="3190266" cy="5811838"/>
          </a:xfrm>
        </p:spPr>
        <p:txBody>
          <a:bodyPr vert="eaVert"/>
          <a:lstStyle/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262201" y="365125"/>
            <a:ext cx="8310300" cy="5811838"/>
          </a:xfrm>
        </p:spPr>
        <p:txBody>
          <a:bodyPr vert="eaVert"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24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5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6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7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28655702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#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23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4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5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10697434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5C330E-9C32-4739-BB56-7CBA8DB8D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D6D6-CBB1-4D8B-9D76-56978D5CF828}" type="datetimeFigureOut">
              <a:rPr lang="es-CO" smtClean="0"/>
              <a:t>23/01/2025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CAAB55F-D59B-4850-911C-9B76F4482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285597C-FF1F-4318-8626-FC95F2577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FA58C-82BA-4C8E-97CC-52B43F8134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88815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55C2-3E97-D84B-86C4-354517CBEA10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23/01/2025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7C0-AA1E-DC41-8021-C624EF3F6EDF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6932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 rot="16200000">
            <a:off x="10942708" y="3321281"/>
            <a:ext cx="17876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800" b="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- FUNCI</a:t>
            </a:r>
            <a:r>
              <a:rPr lang="es-ES" sz="800" b="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ÓN PÚBLICA -</a:t>
            </a:r>
            <a:endParaRPr lang="es-ES_tradnl" sz="800" b="0" spc="300" dirty="0">
              <a:solidFill>
                <a:schemeClr val="tx1">
                  <a:lumMod val="75000"/>
                  <a:lumOff val="2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1353800" y="22"/>
            <a:ext cx="838200" cy="1248937"/>
          </a:xfrm>
          <a:prstGeom prst="rect">
            <a:avLst/>
          </a:prstGeom>
          <a:solidFill>
            <a:srgbClr val="EB9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247910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">
  <p:cSld name="Título y texto">
    <p:bg>
      <p:bgPr>
        <a:solidFill>
          <a:srgbClr val="2D6DF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5024967" y="2310700"/>
            <a:ext cx="6336800" cy="8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40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5014834" y="3404467"/>
            <a:ext cx="6346933" cy="17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>
                <a:solidFill>
                  <a:srgbClr val="FFFFFF"/>
                </a:solidFill>
              </a:defRPr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24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5366A-7012-4ACF-803E-7704EDE1A3A9}" type="datetimeFigureOut">
              <a:rPr lang="es-ES" smtClean="0"/>
              <a:pPr/>
              <a:t>23/01/2025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C7FB4-53E8-49D0-A8D1-8BA81628352D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786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7" r:id="rId2"/>
    <p:sldLayoutId id="2147483684" r:id="rId3"/>
    <p:sldLayoutId id="2147483688" r:id="rId4"/>
    <p:sldLayoutId id="2147483674" r:id="rId5"/>
    <p:sldLayoutId id="2147483689" r:id="rId6"/>
    <p:sldLayoutId id="2147483675" r:id="rId7"/>
    <p:sldLayoutId id="2147483690" r:id="rId8"/>
    <p:sldLayoutId id="2147483682" r:id="rId9"/>
    <p:sldLayoutId id="2147483665" r:id="rId10"/>
    <p:sldLayoutId id="2147483676" r:id="rId11"/>
    <p:sldLayoutId id="2147483691" r:id="rId12"/>
    <p:sldLayoutId id="2147483677" r:id="rId13"/>
    <p:sldLayoutId id="2147483692" r:id="rId14"/>
    <p:sldLayoutId id="2147483679" r:id="rId15"/>
    <p:sldLayoutId id="2147483693" r:id="rId16"/>
    <p:sldLayoutId id="2147483681" r:id="rId17"/>
    <p:sldLayoutId id="2147483670" r:id="rId18"/>
    <p:sldLayoutId id="2147483672" r:id="rId19"/>
    <p:sldLayoutId id="2147483694" r:id="rId20"/>
    <p:sldLayoutId id="2147483673" r:id="rId21"/>
    <p:sldLayoutId id="2147483680" r:id="rId22"/>
    <p:sldLayoutId id="2147483931" r:id="rId23"/>
    <p:sldLayoutId id="2147483933" r:id="rId24"/>
    <p:sldLayoutId id="2147483934" r:id="rId25"/>
    <p:sldLayoutId id="2147483935" r:id="rId2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ncionpublica.gov.c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5" Type="http://schemas.openxmlformats.org/officeDocument/2006/relationships/chart" Target="../charts/char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ombiacompra.gov.co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1"/>
          <p:cNvSpPr txBox="1"/>
          <p:nvPr/>
        </p:nvSpPr>
        <p:spPr>
          <a:xfrm>
            <a:off x="2654300" y="773498"/>
            <a:ext cx="90296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S" sz="44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Colegio Unidas IED</a:t>
            </a:r>
          </a:p>
          <a:p>
            <a:pPr algn="ctr"/>
            <a:r>
              <a:rPr lang="es-US" sz="28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Rendición de cuentas </a:t>
            </a:r>
          </a:p>
          <a:p>
            <a:pPr algn="ctr"/>
            <a:r>
              <a:rPr lang="es-US" sz="28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a la ciudadanía</a:t>
            </a:r>
            <a:endParaRPr lang="es-CO" sz="2800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7555230" y="5932171"/>
            <a:ext cx="4274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Enero 31 de 2023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503" r="704"/>
          <a:stretch/>
        </p:blipFill>
        <p:spPr>
          <a:xfrm>
            <a:off x="546101" y="1199201"/>
            <a:ext cx="3492500" cy="3444524"/>
          </a:xfrm>
          <a:prstGeom prst="rect">
            <a:avLst/>
          </a:prstGeom>
        </p:spPr>
      </p:pic>
      <p:sp>
        <p:nvSpPr>
          <p:cNvPr id="7" name="CuadroTexto 1"/>
          <p:cNvSpPr txBox="1"/>
          <p:nvPr/>
        </p:nvSpPr>
        <p:spPr>
          <a:xfrm>
            <a:off x="3783330" y="1775480"/>
            <a:ext cx="7797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S" sz="3600" b="1" spc="300" dirty="0">
                <a:latin typeface="Arial" charset="0"/>
                <a:cs typeface="Arial" charset="0"/>
              </a:rPr>
              <a:t>Colegio Naciones Unidas IED</a:t>
            </a:r>
          </a:p>
          <a:p>
            <a:pPr algn="ctr"/>
            <a:r>
              <a:rPr lang="es-US" sz="2800" b="1" spc="300" dirty="0">
                <a:latin typeface="Arial" charset="0"/>
                <a:cs typeface="Arial" charset="0"/>
              </a:rPr>
              <a:t>Rendición de cuentas </a:t>
            </a:r>
          </a:p>
          <a:p>
            <a:pPr algn="ctr"/>
            <a:r>
              <a:rPr lang="es-US" sz="2800" b="1" spc="300" dirty="0">
                <a:latin typeface="Arial" charset="0"/>
                <a:cs typeface="Arial" charset="0"/>
              </a:rPr>
              <a:t>a la ciudadanía 2024</a:t>
            </a:r>
            <a:endParaRPr lang="es-CO" sz="2800" dirty="0"/>
          </a:p>
        </p:txBody>
      </p:sp>
      <p:sp>
        <p:nvSpPr>
          <p:cNvPr id="9" name="CuadroTexto 8"/>
          <p:cNvSpPr txBox="1"/>
          <p:nvPr/>
        </p:nvSpPr>
        <p:spPr>
          <a:xfrm>
            <a:off x="7306311" y="5408951"/>
            <a:ext cx="4274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spc="300" dirty="0">
                <a:latin typeface="Arial" charset="0"/>
                <a:cs typeface="Arial" charset="0"/>
              </a:rPr>
              <a:t>Febrero 07 de 2025</a:t>
            </a:r>
          </a:p>
        </p:txBody>
      </p:sp>
    </p:spTree>
    <p:extLst>
      <p:ext uri="{BB962C8B-B14F-4D97-AF65-F5344CB8AC3E}">
        <p14:creationId xmlns:p14="http://schemas.microsoft.com/office/powerpoint/2010/main" val="244288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4851B4-ECA9-4E9F-A94E-6A81E7E0AB93}"/>
              </a:ext>
            </a:extLst>
          </p:cNvPr>
          <p:cNvSpPr txBox="1"/>
          <p:nvPr/>
        </p:nvSpPr>
        <p:spPr>
          <a:xfrm>
            <a:off x="349028" y="250960"/>
            <a:ext cx="9343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latin typeface="Arial "/>
              </a:rPr>
              <a:t>¿Cuáles son </a:t>
            </a:r>
            <a:r>
              <a:rPr lang="es-ES" sz="2800" u="sng" dirty="0">
                <a:solidFill>
                  <a:schemeClr val="bg1"/>
                </a:solidFill>
                <a:latin typeface="Arial "/>
              </a:rPr>
              <a:t>los elementos </a:t>
            </a:r>
            <a:r>
              <a:rPr lang="es-ES" sz="2800" dirty="0">
                <a:solidFill>
                  <a:schemeClr val="bg1"/>
                </a:solidFill>
                <a:latin typeface="Arial "/>
              </a:rPr>
              <a:t>de rendición de cuentas?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6542391-4AA9-42EB-A7BB-F9238B29E30C}"/>
              </a:ext>
            </a:extLst>
          </p:cNvPr>
          <p:cNvSpPr/>
          <p:nvPr/>
        </p:nvSpPr>
        <p:spPr>
          <a:xfrm>
            <a:off x="0" y="-990"/>
            <a:ext cx="12192000" cy="10882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Elementos</a:t>
            </a:r>
            <a:r>
              <a:rPr lang="en-US" sz="3600" b="1" dirty="0">
                <a:solidFill>
                  <a:schemeClr val="bg1"/>
                </a:solidFill>
              </a:rPr>
              <a:t> de la </a:t>
            </a:r>
            <a:r>
              <a:rPr lang="en-US" sz="3600" b="1" dirty="0" err="1">
                <a:solidFill>
                  <a:schemeClr val="bg1"/>
                </a:solidFill>
              </a:rPr>
              <a:t>rendición</a:t>
            </a:r>
            <a:r>
              <a:rPr lang="en-US" sz="3600" b="1" dirty="0">
                <a:solidFill>
                  <a:schemeClr val="bg1"/>
                </a:solidFill>
              </a:rPr>
              <a:t> de </a:t>
            </a:r>
            <a:r>
              <a:rPr lang="en-US" sz="3600" b="1" dirty="0" err="1">
                <a:solidFill>
                  <a:schemeClr val="bg1"/>
                </a:solidFill>
              </a:rPr>
              <a:t>cuentas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020539" y="1848037"/>
            <a:ext cx="6278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Informar públicamente sobre las decisiones y explicar la gestión, sus resultados y los avances en la garantía de derechos.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020540" y="3080658"/>
            <a:ext cx="62788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Dialogar con los grupos de valor y de interés al respecto. Explicar y justificar la gestión, permitiendo preguntas y cuestionamientos en escenarios presenciales de encuentro, complementados, si existen las condiciones, con medios virtuales.</a:t>
            </a:r>
          </a:p>
          <a:p>
            <a:r>
              <a:rPr lang="es-CO" dirty="0"/>
              <a:t> 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5205596" y="5129309"/>
            <a:ext cx="6278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Responder por los resultados de la gestión definiendo o asumiendo mecanismos de corrección o mejora en sus planes institucionales para atender los compromisos y evaluaciones identificadas en los espacios de diálogo.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724" y="1147379"/>
            <a:ext cx="20193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3 Rectángulo"/>
          <p:cNvSpPr/>
          <p:nvPr/>
        </p:nvSpPr>
        <p:spPr>
          <a:xfrm>
            <a:off x="410204" y="1456029"/>
            <a:ext cx="14778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/>
              <a:t>Información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313" y="2686656"/>
            <a:ext cx="21050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16 Rectángulo"/>
          <p:cNvSpPr/>
          <p:nvPr/>
        </p:nvSpPr>
        <p:spPr>
          <a:xfrm>
            <a:off x="349028" y="3161995"/>
            <a:ext cx="993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/>
              <a:t>Diálogo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749" y="4667856"/>
            <a:ext cx="181927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204392" y="5124869"/>
            <a:ext cx="1745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/>
              <a:t>Responsabilidad</a:t>
            </a:r>
          </a:p>
        </p:txBody>
      </p:sp>
    </p:spTree>
    <p:extLst>
      <p:ext uri="{BB962C8B-B14F-4D97-AF65-F5344CB8AC3E}">
        <p14:creationId xmlns:p14="http://schemas.microsoft.com/office/powerpoint/2010/main" val="33638573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" y="0"/>
            <a:ext cx="5291284" cy="6858000"/>
          </a:xfrm>
          <a:prstGeom prst="rect">
            <a:avLst/>
          </a:prstGeom>
          <a:solidFill>
            <a:srgbClr val="EEB13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8" rIns="91432" bIns="45718" rtlCol="0" anchor="ctr"/>
          <a:lstStyle/>
          <a:p>
            <a:pPr algn="ctr"/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52917" y="2441865"/>
            <a:ext cx="5179779" cy="1446551"/>
          </a:xfrm>
          <a:prstGeom prst="rect">
            <a:avLst/>
          </a:prstGeom>
        </p:spPr>
        <p:txBody>
          <a:bodyPr wrap="square" lIns="91432" tIns="45718" rIns="91432" bIns="45718">
            <a:spAutoFit/>
          </a:bodyPr>
          <a:lstStyle/>
          <a:p>
            <a:pPr algn="ctr"/>
            <a:r>
              <a:rPr lang="es-CO" sz="8800" b="1" dirty="0">
                <a:solidFill>
                  <a:schemeClr val="bg1"/>
                </a:solidFill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  <a:t>Agenda</a:t>
            </a:r>
          </a:p>
        </p:txBody>
      </p:sp>
      <p:pic>
        <p:nvPicPr>
          <p:cNvPr id="15" name="Imagen 14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689" y="6312417"/>
            <a:ext cx="2049419" cy="394817"/>
          </a:xfrm>
          <a:prstGeom prst="rect">
            <a:avLst/>
          </a:prstGeom>
        </p:spPr>
      </p:pic>
      <p:sp>
        <p:nvSpPr>
          <p:cNvPr id="14" name="Marcador de texto 2"/>
          <p:cNvSpPr txBox="1">
            <a:spLocks/>
          </p:cNvSpPr>
          <p:nvPr/>
        </p:nvSpPr>
        <p:spPr>
          <a:xfrm>
            <a:off x="7255432" y="1301766"/>
            <a:ext cx="4388676" cy="902251"/>
          </a:xfrm>
          <a:prstGeom prst="rect">
            <a:avLst/>
          </a:prstGeom>
        </p:spPr>
        <p:txBody>
          <a:bodyPr vert="horz" lIns="91432" tIns="45718" rIns="91432" bIns="45718" rtlCol="0">
            <a:noAutofit/>
          </a:bodyPr>
          <a:lstStyle/>
          <a:p>
            <a:r>
              <a:rPr lang="es-CO" sz="2800" dirty="0"/>
              <a:t>Informe de Gestión</a:t>
            </a:r>
          </a:p>
        </p:txBody>
      </p:sp>
      <p:sp>
        <p:nvSpPr>
          <p:cNvPr id="16" name="Marcador de texto 3"/>
          <p:cNvSpPr txBox="1">
            <a:spLocks/>
          </p:cNvSpPr>
          <p:nvPr/>
        </p:nvSpPr>
        <p:spPr>
          <a:xfrm>
            <a:off x="7400349" y="3013914"/>
            <a:ext cx="4845803" cy="913945"/>
          </a:xfrm>
          <a:prstGeom prst="rect">
            <a:avLst/>
          </a:prstGeom>
        </p:spPr>
        <p:txBody>
          <a:bodyPr vert="horz" lIns="91432" tIns="45718" rIns="91432" bIns="45718" rtlCol="0">
            <a:noAutofit/>
          </a:bodyPr>
          <a:lstStyle/>
          <a:p>
            <a:r>
              <a:rPr lang="es-CO" sz="2800" dirty="0"/>
              <a:t>Rendición de Cuentas</a:t>
            </a:r>
          </a:p>
        </p:txBody>
      </p:sp>
      <p:grpSp>
        <p:nvGrpSpPr>
          <p:cNvPr id="17" name="Grupo 58">
            <a:extLst>
              <a:ext uri="{FF2B5EF4-FFF2-40B4-BE49-F238E27FC236}">
                <a16:creationId xmlns:a16="http://schemas.microsoft.com/office/drawing/2014/main" id="{27C66C14-036A-FB4E-9659-6E7A56CF7E22}"/>
              </a:ext>
            </a:extLst>
          </p:cNvPr>
          <p:cNvGrpSpPr/>
          <p:nvPr/>
        </p:nvGrpSpPr>
        <p:grpSpPr>
          <a:xfrm>
            <a:off x="6159187" y="1301766"/>
            <a:ext cx="881172" cy="938719"/>
            <a:chOff x="3208604" y="1584137"/>
            <a:chExt cx="881172" cy="938718"/>
          </a:xfrm>
        </p:grpSpPr>
        <p:sp>
          <p:nvSpPr>
            <p:cNvPr id="18" name="Elipse 59">
              <a:extLst>
                <a:ext uri="{FF2B5EF4-FFF2-40B4-BE49-F238E27FC236}">
                  <a16:creationId xmlns:a16="http://schemas.microsoft.com/office/drawing/2014/main" id="{992B75F8-43AA-3245-BC8B-B29A84DAFCC8}"/>
                </a:ext>
              </a:extLst>
            </p:cNvPr>
            <p:cNvSpPr/>
            <p:nvPr/>
          </p:nvSpPr>
          <p:spPr>
            <a:xfrm>
              <a:off x="3208604" y="1605216"/>
              <a:ext cx="881172" cy="881172"/>
            </a:xfrm>
            <a:prstGeom prst="ellipse">
              <a:avLst/>
            </a:prstGeom>
            <a:noFill/>
            <a:ln w="635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9" name="Rectángulo 60">
              <a:extLst>
                <a:ext uri="{FF2B5EF4-FFF2-40B4-BE49-F238E27FC236}">
                  <a16:creationId xmlns:a16="http://schemas.microsoft.com/office/drawing/2014/main" id="{33CC8A68-3D17-D747-972B-ACE68BF741C7}"/>
                </a:ext>
              </a:extLst>
            </p:cNvPr>
            <p:cNvSpPr/>
            <p:nvPr/>
          </p:nvSpPr>
          <p:spPr>
            <a:xfrm>
              <a:off x="3364497" y="1584137"/>
              <a:ext cx="577402" cy="938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5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s-CO" sz="5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upo 61">
            <a:extLst>
              <a:ext uri="{FF2B5EF4-FFF2-40B4-BE49-F238E27FC236}">
                <a16:creationId xmlns:a16="http://schemas.microsoft.com/office/drawing/2014/main" id="{48B7B32C-F04F-0E42-B23D-3B48DAE79379}"/>
              </a:ext>
            </a:extLst>
          </p:cNvPr>
          <p:cNvGrpSpPr/>
          <p:nvPr/>
        </p:nvGrpSpPr>
        <p:grpSpPr>
          <a:xfrm>
            <a:off x="6159187" y="3138774"/>
            <a:ext cx="881172" cy="938719"/>
            <a:chOff x="3208604" y="3270573"/>
            <a:chExt cx="881172" cy="938718"/>
          </a:xfrm>
        </p:grpSpPr>
        <p:sp>
          <p:nvSpPr>
            <p:cNvPr id="21" name="Elipse 62">
              <a:extLst>
                <a:ext uri="{FF2B5EF4-FFF2-40B4-BE49-F238E27FC236}">
                  <a16:creationId xmlns:a16="http://schemas.microsoft.com/office/drawing/2014/main" id="{761E4019-EB91-1048-B6E1-E4DF93545D60}"/>
                </a:ext>
              </a:extLst>
            </p:cNvPr>
            <p:cNvSpPr/>
            <p:nvPr/>
          </p:nvSpPr>
          <p:spPr>
            <a:xfrm>
              <a:off x="3208604" y="3301282"/>
              <a:ext cx="881172" cy="881172"/>
            </a:xfrm>
            <a:prstGeom prst="ellipse">
              <a:avLst/>
            </a:prstGeom>
            <a:noFill/>
            <a:ln w="635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2" name="Rectángulo 63">
              <a:extLst>
                <a:ext uri="{FF2B5EF4-FFF2-40B4-BE49-F238E27FC236}">
                  <a16:creationId xmlns:a16="http://schemas.microsoft.com/office/drawing/2014/main" id="{7484B78B-B837-0045-8990-7DBBD6A33F6B}"/>
                </a:ext>
              </a:extLst>
            </p:cNvPr>
            <p:cNvSpPr/>
            <p:nvPr/>
          </p:nvSpPr>
          <p:spPr>
            <a:xfrm>
              <a:off x="3396804" y="3270573"/>
              <a:ext cx="577402" cy="938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5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s-CO" sz="5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upo 12">
            <a:extLst>
              <a:ext uri="{FF2B5EF4-FFF2-40B4-BE49-F238E27FC236}">
                <a16:creationId xmlns:a16="http://schemas.microsoft.com/office/drawing/2014/main" id="{48B7B32C-F04F-0E42-B23D-3B48DAE79379}"/>
              </a:ext>
            </a:extLst>
          </p:cNvPr>
          <p:cNvGrpSpPr/>
          <p:nvPr/>
        </p:nvGrpSpPr>
        <p:grpSpPr>
          <a:xfrm>
            <a:off x="6191495" y="4627709"/>
            <a:ext cx="881172" cy="938719"/>
            <a:chOff x="3208604" y="3270573"/>
            <a:chExt cx="881172" cy="938718"/>
          </a:xfrm>
        </p:grpSpPr>
        <p:sp>
          <p:nvSpPr>
            <p:cNvPr id="31" name="Elipse 77">
              <a:extLst>
                <a:ext uri="{FF2B5EF4-FFF2-40B4-BE49-F238E27FC236}">
                  <a16:creationId xmlns:a16="http://schemas.microsoft.com/office/drawing/2014/main" id="{761E4019-EB91-1048-B6E1-E4DF93545D60}"/>
                </a:ext>
              </a:extLst>
            </p:cNvPr>
            <p:cNvSpPr/>
            <p:nvPr/>
          </p:nvSpPr>
          <p:spPr>
            <a:xfrm>
              <a:off x="3208604" y="3301282"/>
              <a:ext cx="881172" cy="881172"/>
            </a:xfrm>
            <a:prstGeom prst="ellipse">
              <a:avLst/>
            </a:prstGeom>
            <a:noFill/>
            <a:ln w="635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2" name="Rectángulo 78">
              <a:extLst>
                <a:ext uri="{FF2B5EF4-FFF2-40B4-BE49-F238E27FC236}">
                  <a16:creationId xmlns:a16="http://schemas.microsoft.com/office/drawing/2014/main" id="{7484B78B-B837-0045-8990-7DBBD6A33F6B}"/>
                </a:ext>
              </a:extLst>
            </p:cNvPr>
            <p:cNvSpPr/>
            <p:nvPr/>
          </p:nvSpPr>
          <p:spPr>
            <a:xfrm>
              <a:off x="3396804" y="3270573"/>
              <a:ext cx="577402" cy="938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5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s-CO" sz="5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Marcador de texto 3"/>
          <p:cNvSpPr txBox="1">
            <a:spLocks/>
          </p:cNvSpPr>
          <p:nvPr/>
        </p:nvSpPr>
        <p:spPr>
          <a:xfrm>
            <a:off x="7454500" y="4689572"/>
            <a:ext cx="4791652" cy="913945"/>
          </a:xfrm>
          <a:prstGeom prst="rect">
            <a:avLst/>
          </a:prstGeom>
        </p:spPr>
        <p:txBody>
          <a:bodyPr vert="horz" lIns="91432" tIns="45718" rIns="91432" bIns="45718" rtlCol="0">
            <a:noAutofit/>
          </a:bodyPr>
          <a:lstStyle/>
          <a:p>
            <a:r>
              <a:rPr lang="es-CO" sz="2800" dirty="0"/>
              <a:t>Participación Ciudadana</a:t>
            </a:r>
          </a:p>
        </p:txBody>
      </p:sp>
    </p:spTree>
    <p:extLst>
      <p:ext uri="{BB962C8B-B14F-4D97-AF65-F5344CB8AC3E}">
        <p14:creationId xmlns:p14="http://schemas.microsoft.com/office/powerpoint/2010/main" val="198026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4688806" y="2171700"/>
            <a:ext cx="6336800" cy="1098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r>
              <a:rPr lang="es-CO" sz="4400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  <a:t>Informe de Gestión</a:t>
            </a:r>
            <a:endParaRPr lang="es-CO" sz="4400" dirty="0">
              <a:effectLst>
                <a:outerShdw blurRad="139700" algn="ctr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855667" y="2411904"/>
            <a:ext cx="3611600" cy="8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pPr algn="r"/>
            <a:r>
              <a:rPr lang="es-CO" sz="9600" b="1" dirty="0">
                <a:latin typeface="Work Sans"/>
                <a:ea typeface="Work Sans"/>
                <a:cs typeface="Work Sans"/>
                <a:sym typeface="Work Sans"/>
              </a:rPr>
              <a:t>01.</a:t>
            </a:r>
            <a:endParaRPr sz="9600" b="1" dirty="0"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699425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DF40789E-99B9-4715-8E72-C5ACED015917}"/>
              </a:ext>
            </a:extLst>
          </p:cNvPr>
          <p:cNvSpPr/>
          <p:nvPr/>
        </p:nvSpPr>
        <p:spPr>
          <a:xfrm>
            <a:off x="1" y="-11668"/>
            <a:ext cx="12192000" cy="1082735"/>
          </a:xfrm>
          <a:prstGeom prst="rect">
            <a:avLst/>
          </a:prstGeom>
          <a:solidFill>
            <a:srgbClr val="45B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491175" y="1582340"/>
            <a:ext cx="9024425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CO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Durante el año 2024, en </a:t>
            </a:r>
            <a:r>
              <a:rPr lang="es-CO" dirty="0"/>
              <a:t>el Colegio Naciones Unidas IED se adelantaron acciones que le permitieron cumplir con </a:t>
            </a:r>
            <a:r>
              <a:rPr lang="es-MX" dirty="0"/>
              <a:t>una adecuada gestión en el manejo de los recursos presupuestados y recibidos; se distribuyeron los recursos priorizando las necesidades, teniendo como marco, el Plan Operativo que se deriva del Proyecto Educativo Institucional – PEI, elaborado y</a:t>
            </a:r>
            <a:r>
              <a:rPr lang="es-CO" dirty="0"/>
              <a:t> adoptado por el Colegio que permite el fortalecimiento del desarrollo integral de los estudiantes dentro de un contexto de calidad educativa y brindando a los educandos condiciones óptimas para cumplir con sus procesos de formación pedagógica</a:t>
            </a:r>
            <a:r>
              <a:rPr lang="es-CO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es-CO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s-CO" dirty="0"/>
              <a:t>Los proyectos incorporados pretenden crear mejores condiciones en los diferentes aspectos en los que se desenvuelve toda la comunidad educativa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7110" y="4392244"/>
            <a:ext cx="3009900" cy="200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98100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4163933" y="2293096"/>
            <a:ext cx="6336800" cy="8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br>
              <a:rPr lang="es-CO" sz="4400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</a:br>
            <a:br>
              <a:rPr lang="es-CO" sz="4400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</a:br>
            <a:r>
              <a:rPr lang="es-CO" sz="4400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  <a:t>Rendición de Cuentas</a:t>
            </a:r>
            <a:br>
              <a:rPr lang="es-CO" sz="4400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</a:br>
            <a:r>
              <a:rPr lang="es-CO" sz="4400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  <a:t>Informes Financieros</a:t>
            </a:r>
            <a:br>
              <a:rPr lang="es-CO" sz="4400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</a:br>
            <a:br>
              <a:rPr lang="es-CO" sz="4400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</a:br>
            <a:br>
              <a:rPr lang="es-CO" sz="4400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</a:br>
            <a:endParaRPr lang="es-CO" sz="4400" dirty="0">
              <a:effectLst>
                <a:outerShdw blurRad="139700" algn="ctr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1689099" y="2172648"/>
            <a:ext cx="2079667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pPr algn="r"/>
            <a:r>
              <a:rPr lang="es-CO" sz="9600" b="1" dirty="0">
                <a:latin typeface="Work Sans"/>
                <a:ea typeface="Work Sans"/>
                <a:cs typeface="Work Sans"/>
                <a:sym typeface="Work Sans"/>
              </a:rPr>
              <a:t>02.</a:t>
            </a:r>
            <a:endParaRPr sz="9600" b="1" dirty="0"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773971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1"/>
          <p:cNvSpPr txBox="1"/>
          <p:nvPr/>
        </p:nvSpPr>
        <p:spPr>
          <a:xfrm>
            <a:off x="2654300" y="773498"/>
            <a:ext cx="90296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S" sz="44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Colegio Unidas IED</a:t>
            </a:r>
          </a:p>
          <a:p>
            <a:pPr algn="ctr"/>
            <a:r>
              <a:rPr lang="es-US" sz="28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Rendición de cuentas </a:t>
            </a:r>
          </a:p>
          <a:p>
            <a:pPr algn="ctr"/>
            <a:r>
              <a:rPr lang="es-US" sz="28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a la ciudadanía</a:t>
            </a:r>
            <a:endParaRPr lang="es-CO" sz="2800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7555230" y="5932171"/>
            <a:ext cx="4274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Enero 31 de 2023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503" r="704"/>
          <a:stretch/>
        </p:blipFill>
        <p:spPr>
          <a:xfrm>
            <a:off x="546101" y="1199201"/>
            <a:ext cx="3492500" cy="344452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285C607-8DDF-4489-B32F-3A06963BDF9D}"/>
              </a:ext>
            </a:extLst>
          </p:cNvPr>
          <p:cNvSpPr txBox="1"/>
          <p:nvPr/>
        </p:nvSpPr>
        <p:spPr>
          <a:xfrm>
            <a:off x="4674870" y="2119464"/>
            <a:ext cx="609447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500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  <a:t>EJECUCION DE INGRESOS 2024</a:t>
            </a:r>
            <a:endParaRPr lang="es-CO" sz="4500" dirty="0"/>
          </a:p>
        </p:txBody>
      </p:sp>
    </p:spTree>
    <p:extLst>
      <p:ext uri="{BB962C8B-B14F-4D97-AF65-F5344CB8AC3E}">
        <p14:creationId xmlns:p14="http://schemas.microsoft.com/office/powerpoint/2010/main" val="1670581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EA1F01F7-8D40-4E72-97D6-B2D1DA8CD803}"/>
              </a:ext>
            </a:extLst>
          </p:cNvPr>
          <p:cNvSpPr/>
          <p:nvPr/>
        </p:nvSpPr>
        <p:spPr>
          <a:xfrm>
            <a:off x="1" y="0"/>
            <a:ext cx="12192000" cy="10882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PREPARACION PROYECTO PRESUPESTO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048001" y="128379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b="1" dirty="0"/>
              <a:t>CIFRAS CONSOLIDADAS 2024</a:t>
            </a:r>
            <a:endParaRPr lang="es-CO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709893"/>
              </p:ext>
            </p:extLst>
          </p:nvPr>
        </p:nvGraphicFramePr>
        <p:xfrm>
          <a:off x="1680460" y="1727519"/>
          <a:ext cx="8355080" cy="3671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12986">
                  <a:extLst>
                    <a:ext uri="{9D8B030D-6E8A-4147-A177-3AD203B41FA5}">
                      <a16:colId xmlns:a16="http://schemas.microsoft.com/office/drawing/2014/main" val="3944952169"/>
                    </a:ext>
                  </a:extLst>
                </a:gridCol>
                <a:gridCol w="1633234">
                  <a:extLst>
                    <a:ext uri="{9D8B030D-6E8A-4147-A177-3AD203B41FA5}">
                      <a16:colId xmlns:a16="http://schemas.microsoft.com/office/drawing/2014/main" val="3189848920"/>
                    </a:ext>
                  </a:extLst>
                </a:gridCol>
                <a:gridCol w="2308860">
                  <a:extLst>
                    <a:ext uri="{9D8B030D-6E8A-4147-A177-3AD203B41FA5}">
                      <a16:colId xmlns:a16="http://schemas.microsoft.com/office/drawing/2014/main" val="2698253484"/>
                    </a:ext>
                  </a:extLst>
                </a:gridCol>
              </a:tblGrid>
              <a:tr h="1078817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Presupuesto General Aprobado año 2.024</a:t>
                      </a: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Adiciones Presupuestales 2024                    </a:t>
                      </a:r>
                    </a:p>
                    <a:p>
                      <a:pPr marL="0" marR="0" indent="0" algn="just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Reducciones Presupuestales 2024 </a:t>
                      </a:r>
                    </a:p>
                    <a:p>
                      <a:pPr marL="0" marR="0" indent="0" algn="just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       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$   84.823.084</a:t>
                      </a:r>
                    </a:p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$   50.875.463</a:t>
                      </a:r>
                    </a:p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$ (3.749.186)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r">
                        <a:spcAft>
                          <a:spcPts val="600"/>
                        </a:spcAft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r">
                        <a:spcAft>
                          <a:spcPts val="600"/>
                        </a:spcAft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r">
                        <a:spcAft>
                          <a:spcPts val="600"/>
                        </a:spcAft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300528"/>
                  </a:ext>
                </a:extLst>
              </a:tr>
              <a:tr h="699776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Total Presupuesto Definitivo 2024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$131.949.361</a:t>
                      </a:r>
                    </a:p>
                    <a:p>
                      <a:pPr algn="r">
                        <a:spcAft>
                          <a:spcPts val="600"/>
                        </a:spcAft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5641291"/>
                  </a:ext>
                </a:extLst>
              </a:tr>
              <a:tr h="501422">
                <a:tc>
                  <a:txBody>
                    <a:bodyPr/>
                    <a:lstStyle/>
                    <a:p>
                      <a:pPr marL="0" algn="l" defTabSz="914377" rtl="0" eaLnBrk="1" latinLnBrk="0" hangingPunct="1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Presupuesto Ingresos Recaudados año 2.024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$ 131.949.361</a:t>
                      </a:r>
                    </a:p>
                    <a:p>
                      <a:pPr marL="0" algn="r" defTabSz="914377" rtl="0" eaLnBrk="1" latinLnBrk="0" hangingPunct="1">
                        <a:spcAft>
                          <a:spcPts val="600"/>
                        </a:spcAft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377" rtl="0" eaLnBrk="1" latinLnBrk="0" hangingPunct="1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100%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6907475"/>
                  </a:ext>
                </a:extLst>
              </a:tr>
              <a:tr h="1078817">
                <a:tc>
                  <a:txBody>
                    <a:bodyPr/>
                    <a:lstStyle/>
                    <a:p>
                      <a:pPr marL="0" algn="l" defTabSz="914377" rtl="0" eaLnBrk="1" latinLnBrk="0" hangingPunct="1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Presupuesto Gastos Ejecutados año 2.024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$ 129.141.057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97.87%</a:t>
                      </a:r>
                    </a:p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625159"/>
                  </a:ext>
                </a:extLst>
              </a:tr>
            </a:tbl>
          </a:graphicData>
        </a:graphic>
      </p:graphicFrame>
      <p:pic>
        <p:nvPicPr>
          <p:cNvPr id="2050" name="Picture 2" descr="Resultado de imagen para IMAGENES PRESUPUES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87" y="4509348"/>
            <a:ext cx="3177653" cy="211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4133975" y="507592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77">
              <a:spcAft>
                <a:spcPts val="600"/>
              </a:spcAft>
              <a:defRPr/>
            </a:pPr>
            <a:r>
              <a:rPr lang="es-CO" b="1" i="1" u="sng" dirty="0">
                <a:solidFill>
                  <a:srgbClr val="0070C0"/>
                </a:solidFill>
                <a:ea typeface="Times New Roman" panose="02020603050405020304" pitchFamily="18" charset="0"/>
              </a:rPr>
              <a:t>El valor de la diferencia por $2.808.304 se adiciona como excedente para el año 2025</a:t>
            </a:r>
          </a:p>
        </p:txBody>
      </p:sp>
    </p:spTree>
    <p:extLst>
      <p:ext uri="{BB962C8B-B14F-4D97-AF65-F5344CB8AC3E}">
        <p14:creationId xmlns:p14="http://schemas.microsoft.com/office/powerpoint/2010/main" val="4289570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EA1F01F7-8D40-4E72-97D6-B2D1DA8CD803}"/>
              </a:ext>
            </a:extLst>
          </p:cNvPr>
          <p:cNvSpPr/>
          <p:nvPr/>
        </p:nvSpPr>
        <p:spPr>
          <a:xfrm>
            <a:off x="1" y="0"/>
            <a:ext cx="12192000" cy="10882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PREPARACION PROYECTO PRESUPESTO</a:t>
            </a:r>
          </a:p>
        </p:txBody>
      </p:sp>
      <p:cxnSp>
        <p:nvCxnSpPr>
          <p:cNvPr id="19" name="Conector recto 18"/>
          <p:cNvCxnSpPr/>
          <p:nvPr/>
        </p:nvCxnSpPr>
        <p:spPr>
          <a:xfrm>
            <a:off x="1972491" y="1961029"/>
            <a:ext cx="4117595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15"/>
          <p:cNvSpPr txBox="1">
            <a:spLocks noChangeArrowheads="1"/>
          </p:cNvSpPr>
          <p:nvPr/>
        </p:nvSpPr>
        <p:spPr bwMode="auto">
          <a:xfrm>
            <a:off x="7749272" y="2222538"/>
            <a:ext cx="4230499" cy="774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55" tIns="45678" rIns="91355" bIns="4567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s-CO" altLang="es-CO" sz="2200" b="1" dirty="0">
                <a:solidFill>
                  <a:srgbClr val="0070C0"/>
                </a:solidFill>
                <a:latin typeface="Arial Narrow" panose="020B0606020202030204" pitchFamily="34" charset="0"/>
              </a:rPr>
              <a:t>Recursos de Capital </a:t>
            </a:r>
          </a:p>
          <a:p>
            <a:pPr algn="ctr">
              <a:buNone/>
            </a:pPr>
            <a:r>
              <a:rPr lang="es-CO" altLang="es-CO" sz="1800" b="1" dirty="0">
                <a:solidFill>
                  <a:srgbClr val="0070C0"/>
                </a:solidFill>
                <a:latin typeface="Arial Narrow" panose="020B0606020202030204" pitchFamily="34" charset="0"/>
              </a:rPr>
              <a:t>$30.060.060</a:t>
            </a:r>
          </a:p>
        </p:txBody>
      </p:sp>
      <p:sp>
        <p:nvSpPr>
          <p:cNvPr id="25" name="13 CuadroTexto"/>
          <p:cNvSpPr txBox="1"/>
          <p:nvPr/>
        </p:nvSpPr>
        <p:spPr>
          <a:xfrm>
            <a:off x="7979034" y="3195048"/>
            <a:ext cx="3770974" cy="58477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171450" indent="-1714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914126">
              <a:buFont typeface="Wingdings" panose="05000000000000000000" pitchFamily="2" charset="2"/>
              <a:buChar char="ü"/>
              <a:defRPr/>
            </a:pPr>
            <a:r>
              <a:rPr lang="es-CO" sz="1600" dirty="0">
                <a:latin typeface="Arial Narrow" panose="020B0606020202030204" pitchFamily="34" charset="0"/>
              </a:rPr>
              <a:t>Recaudos generados por concepto rendimientos  y excedentes año 2023.</a:t>
            </a:r>
            <a:endParaRPr lang="es-CO" altLang="es-CO" sz="16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CuadroTexto 15"/>
          <p:cNvSpPr txBox="1">
            <a:spLocks noChangeArrowheads="1"/>
          </p:cNvSpPr>
          <p:nvPr/>
        </p:nvSpPr>
        <p:spPr bwMode="auto">
          <a:xfrm>
            <a:off x="1" y="2267194"/>
            <a:ext cx="3437803" cy="7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55" tIns="45678" rIns="91355" bIns="4567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126">
              <a:buNone/>
            </a:pPr>
            <a:r>
              <a:rPr lang="es-CO" altLang="es-CO" sz="2199" b="1" dirty="0">
                <a:solidFill>
                  <a:srgbClr val="0070C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Ingresos Operacionales</a:t>
            </a:r>
          </a:p>
          <a:p>
            <a:pPr algn="ctr" defTabSz="914126">
              <a:buNone/>
            </a:pPr>
            <a:r>
              <a:rPr lang="es-CO" altLang="es-CO" sz="1800" b="1" dirty="0">
                <a:solidFill>
                  <a:srgbClr val="0070C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$97.950</a:t>
            </a:r>
          </a:p>
        </p:txBody>
      </p:sp>
      <p:sp>
        <p:nvSpPr>
          <p:cNvPr id="35" name="Rectángulo 34"/>
          <p:cNvSpPr>
            <a:spLocks noChangeArrowheads="1"/>
          </p:cNvSpPr>
          <p:nvPr/>
        </p:nvSpPr>
        <p:spPr bwMode="auto">
          <a:xfrm>
            <a:off x="491842" y="3059780"/>
            <a:ext cx="2984464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126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es-CO" altLang="es-CO" sz="1799" dirty="0">
                <a:solidFill>
                  <a:srgbClr val="000000"/>
                </a:solidFill>
                <a:latin typeface="Arial Narrow" panose="020B0606020202030204" pitchFamily="34" charset="0"/>
              </a:rPr>
              <a:t>Certificados y constancias</a:t>
            </a:r>
          </a:p>
        </p:txBody>
      </p:sp>
      <p:cxnSp>
        <p:nvCxnSpPr>
          <p:cNvPr id="41" name="Conector recto 40"/>
          <p:cNvCxnSpPr/>
          <p:nvPr/>
        </p:nvCxnSpPr>
        <p:spPr>
          <a:xfrm>
            <a:off x="6225819" y="1969681"/>
            <a:ext cx="3771218" cy="6203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3705324" y="2997024"/>
            <a:ext cx="4235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 defTabSz="914126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CO" altLang="es-CO" sz="1400" dirty="0">
                <a:solidFill>
                  <a:srgbClr val="000000"/>
                </a:solidFill>
                <a:latin typeface="Arial Narrow" panose="020B0606020202030204" pitchFamily="34" charset="0"/>
              </a:rPr>
              <a:t>Ministerio SGP 	                      $ 70.892.233</a:t>
            </a:r>
          </a:p>
          <a:p>
            <a:pPr marL="285750" indent="-285750" algn="ctr" defTabSz="914126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CO" altLang="es-CO" sz="1400" dirty="0">
                <a:solidFill>
                  <a:srgbClr val="000000"/>
                </a:solidFill>
                <a:latin typeface="Arial Narrow" panose="020B0606020202030204" pitchFamily="34" charset="0"/>
              </a:rPr>
              <a:t>Secretaria de Educación Gratuidad     $ 30.899.018</a:t>
            </a:r>
          </a:p>
        </p:txBody>
      </p:sp>
      <p:sp>
        <p:nvSpPr>
          <p:cNvPr id="22" name="CuadroTexto 15"/>
          <p:cNvSpPr txBox="1">
            <a:spLocks noChangeArrowheads="1"/>
          </p:cNvSpPr>
          <p:nvPr/>
        </p:nvSpPr>
        <p:spPr bwMode="auto">
          <a:xfrm>
            <a:off x="3705324" y="1303739"/>
            <a:ext cx="4769525" cy="424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55" tIns="45678" rIns="91355" bIns="4567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126">
              <a:buNone/>
            </a:pPr>
            <a:r>
              <a:rPr lang="es-CO" altLang="es-CO" sz="2400" b="1" dirty="0">
                <a:latin typeface="Arial Narrow" panose="020B0606020202030204" pitchFamily="34" charset="0"/>
                <a:ea typeface="MS PGothic" panose="020B0600070205080204" pitchFamily="34" charset="-128"/>
              </a:rPr>
              <a:t>Recaudos Ingresos Vigencia 2024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965434" y="2197123"/>
            <a:ext cx="18134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200" b="1" dirty="0">
                <a:solidFill>
                  <a:srgbClr val="0070C0"/>
                </a:solidFill>
                <a:latin typeface="Arial Narrow" panose="020B0606020202030204" pitchFamily="34" charset="0"/>
              </a:rPr>
              <a:t>Transferencias</a:t>
            </a:r>
          </a:p>
          <a:p>
            <a:pPr algn="ctr"/>
            <a:r>
              <a:rPr lang="es-CO" b="1" dirty="0">
                <a:solidFill>
                  <a:srgbClr val="0070C0"/>
                </a:solidFill>
                <a:latin typeface="Arial Narrow" panose="020B0606020202030204" pitchFamily="34" charset="0"/>
              </a:rPr>
              <a:t>$101.791.351</a:t>
            </a:r>
          </a:p>
        </p:txBody>
      </p:sp>
      <p:sp>
        <p:nvSpPr>
          <p:cNvPr id="6" name="AutoShape 4" descr="Resultado de imagen para IMAGENES certificados GRATIS"/>
          <p:cNvSpPr>
            <a:spLocks noChangeAspect="1" noChangeArrowheads="1"/>
          </p:cNvSpPr>
          <p:nvPr/>
        </p:nvSpPr>
        <p:spPr bwMode="auto">
          <a:xfrm>
            <a:off x="1984074" y="55096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59" y="3684888"/>
            <a:ext cx="2033286" cy="156881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8699" y="4146291"/>
            <a:ext cx="2251646" cy="1266551"/>
          </a:xfrm>
          <a:prstGeom prst="rect">
            <a:avLst/>
          </a:prstGeom>
        </p:spPr>
      </p:pic>
      <p:sp>
        <p:nvSpPr>
          <p:cNvPr id="17" name="2 Rectángulo"/>
          <p:cNvSpPr/>
          <p:nvPr/>
        </p:nvSpPr>
        <p:spPr>
          <a:xfrm>
            <a:off x="7278264" y="5779310"/>
            <a:ext cx="37120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200" b="1" dirty="0">
                <a:solidFill>
                  <a:srgbClr val="0070C0"/>
                </a:solidFill>
                <a:latin typeface="Arial Narrow" panose="020B0606020202030204" pitchFamily="34" charset="0"/>
              </a:rPr>
              <a:t>           Total Ingresos  </a:t>
            </a:r>
            <a:r>
              <a:rPr lang="es-CO" b="1" dirty="0">
                <a:solidFill>
                  <a:srgbClr val="0070C0"/>
                </a:solidFill>
                <a:latin typeface="Arial Narrow" panose="020B0606020202030204" pitchFamily="34" charset="0"/>
              </a:rPr>
              <a:t>$131.949.361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0322" y="3861780"/>
            <a:ext cx="213360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41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CuadroTexto 15"/>
          <p:cNvSpPr txBox="1">
            <a:spLocks noChangeArrowheads="1"/>
          </p:cNvSpPr>
          <p:nvPr/>
        </p:nvSpPr>
        <p:spPr bwMode="auto">
          <a:xfrm>
            <a:off x="1661584" y="355600"/>
            <a:ext cx="9144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CO" altLang="es-CO" sz="2500" b="1" dirty="0">
                <a:solidFill>
                  <a:srgbClr val="858585"/>
                </a:solidFill>
              </a:rPr>
              <a:t>INGRESOS RECAUDADOS VIGENCIA</a:t>
            </a:r>
            <a:r>
              <a:rPr lang="es-ES" altLang="es-CO" sz="2500" b="1" dirty="0">
                <a:solidFill>
                  <a:srgbClr val="858585"/>
                </a:solidFill>
              </a:rPr>
              <a:t>– 2024</a:t>
            </a:r>
            <a:endParaRPr lang="es-CO" altLang="es-CO" sz="2500" b="1" dirty="0">
              <a:solidFill>
                <a:srgbClr val="858585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503" r="704"/>
          <a:stretch/>
        </p:blipFill>
        <p:spPr>
          <a:xfrm>
            <a:off x="283211" y="355600"/>
            <a:ext cx="1378373" cy="1359438"/>
          </a:xfrm>
          <a:prstGeom prst="rect">
            <a:avLst/>
          </a:prstGeom>
        </p:spPr>
      </p:pic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7665456"/>
              </p:ext>
            </p:extLst>
          </p:nvPr>
        </p:nvGraphicFramePr>
        <p:xfrm>
          <a:off x="1851290" y="1324768"/>
          <a:ext cx="8389990" cy="4630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Imagen 6" descr="Escudo de Bogota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4" b="6352"/>
          <a:stretch>
            <a:fillRect/>
          </a:stretch>
        </p:blipFill>
        <p:spPr bwMode="auto">
          <a:xfrm>
            <a:off x="10343621" y="368568"/>
            <a:ext cx="1234969" cy="108304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3A24675-522C-49EC-A7B7-FB52AD16E7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437435"/>
              </p:ext>
            </p:extLst>
          </p:nvPr>
        </p:nvGraphicFramePr>
        <p:xfrm>
          <a:off x="2130552" y="1373980"/>
          <a:ext cx="8675032" cy="4386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61830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1"/>
          <p:cNvSpPr txBox="1"/>
          <p:nvPr/>
        </p:nvSpPr>
        <p:spPr>
          <a:xfrm>
            <a:off x="2654300" y="773498"/>
            <a:ext cx="90296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S" sz="44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Colegio Unidas IED</a:t>
            </a:r>
          </a:p>
          <a:p>
            <a:pPr algn="ctr"/>
            <a:r>
              <a:rPr lang="es-US" sz="28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Rendición de cuentas </a:t>
            </a:r>
          </a:p>
          <a:p>
            <a:pPr algn="ctr"/>
            <a:r>
              <a:rPr lang="es-US" sz="28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a la ciudadanía</a:t>
            </a:r>
            <a:endParaRPr lang="es-CO" sz="2800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7555230" y="5932171"/>
            <a:ext cx="4274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Enero 31 de 2023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503" r="704"/>
          <a:stretch/>
        </p:blipFill>
        <p:spPr>
          <a:xfrm>
            <a:off x="546101" y="1199201"/>
            <a:ext cx="3492500" cy="344452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285C607-8DDF-4489-B32F-3A06963BDF9D}"/>
              </a:ext>
            </a:extLst>
          </p:cNvPr>
          <p:cNvSpPr txBox="1"/>
          <p:nvPr/>
        </p:nvSpPr>
        <p:spPr>
          <a:xfrm>
            <a:off x="4674870" y="2119464"/>
            <a:ext cx="609447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500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  <a:t>EJECUCION DE GASTOS 2024</a:t>
            </a:r>
            <a:endParaRPr lang="es-CO" sz="4500" dirty="0"/>
          </a:p>
        </p:txBody>
      </p:sp>
    </p:spTree>
    <p:extLst>
      <p:ext uri="{BB962C8B-B14F-4D97-AF65-F5344CB8AC3E}">
        <p14:creationId xmlns:p14="http://schemas.microsoft.com/office/powerpoint/2010/main" val="3391010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6560"/>
            <a:ext cx="2269648" cy="1806060"/>
          </a:xfrm>
          <a:prstGeom prst="rect">
            <a:avLst/>
          </a:prstGeom>
        </p:spPr>
      </p:pic>
      <p:sp>
        <p:nvSpPr>
          <p:cNvPr id="75778" name="CuadroTexto 15"/>
          <p:cNvSpPr txBox="1">
            <a:spLocks noChangeArrowheads="1"/>
          </p:cNvSpPr>
          <p:nvPr/>
        </p:nvSpPr>
        <p:spPr bwMode="auto">
          <a:xfrm>
            <a:off x="1661584" y="355600"/>
            <a:ext cx="91440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CO" altLang="es-CO" sz="2400" b="1" dirty="0">
                <a:solidFill>
                  <a:srgbClr val="858585"/>
                </a:solidFill>
              </a:rPr>
              <a:t>GASTOS DE FUNCIONAMIENTO EFECTUADOS EN LA VIGENCIA</a:t>
            </a:r>
            <a:r>
              <a:rPr lang="es-ES" altLang="es-CO" sz="2400" b="1" dirty="0">
                <a:solidFill>
                  <a:srgbClr val="858585"/>
                </a:solidFill>
              </a:rPr>
              <a:t>– 2024</a:t>
            </a:r>
            <a:endParaRPr lang="es-CO" altLang="es-CO" sz="2400" b="1" dirty="0">
              <a:solidFill>
                <a:srgbClr val="858585"/>
              </a:solidFill>
            </a:endParaRPr>
          </a:p>
        </p:txBody>
      </p:sp>
      <p:sp>
        <p:nvSpPr>
          <p:cNvPr id="5" name="Rectángulo 4"/>
          <p:cNvSpPr>
            <a:spLocks noChangeArrowheads="1"/>
          </p:cNvSpPr>
          <p:nvPr/>
        </p:nvSpPr>
        <p:spPr bwMode="auto">
          <a:xfrm>
            <a:off x="2263184" y="3325244"/>
            <a:ext cx="319069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sz="1400" dirty="0">
                <a:latin typeface="Arial Narrow" panose="020B0606020202030204" pitchFamily="34" charset="0"/>
              </a:rPr>
              <a:t>Correspondiente al</a:t>
            </a:r>
            <a:r>
              <a:rPr lang="es-CO" sz="1400" b="1" dirty="0">
                <a:latin typeface="Arial Narrow" panose="020B0606020202030204" pitchFamily="34" charset="0"/>
              </a:rPr>
              <a:t> </a:t>
            </a:r>
            <a:r>
              <a:rPr lang="es-CO" sz="1400" dirty="0">
                <a:latin typeface="Arial Narrow" panose="020B0606020202030204" pitchFamily="34" charset="0"/>
              </a:rPr>
              <a:t>Contrato del Contador, quién elabora la Contabilidad de acuerdo a la normatividad vigente expedida por la Contaduría General de la Nación</a:t>
            </a:r>
            <a:endParaRPr lang="es-CO" altLang="es-CO" sz="1400" b="1" dirty="0">
              <a:solidFill>
                <a:srgbClr val="ED7D31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auto">
          <a:xfrm>
            <a:off x="2263184" y="5125819"/>
            <a:ext cx="3082359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sz="1400" dirty="0">
                <a:latin typeface="Arial Narrow" panose="020B0606020202030204" pitchFamily="34" charset="0"/>
              </a:rPr>
              <a:t>Contrato sistematización de boletines para alumnos del colegio durante la vigencia.</a:t>
            </a:r>
          </a:p>
          <a:p>
            <a:endParaRPr lang="es-CO" altLang="es-CO" sz="1400" dirty="0">
              <a:latin typeface="Arial Narrow" panose="020B0606020202030204" pitchFamily="34" charset="0"/>
            </a:endParaRPr>
          </a:p>
          <a:p>
            <a:r>
              <a:rPr lang="es-CO" b="1" dirty="0">
                <a:latin typeface="Arial Narrow" panose="020B0606020202030204" pitchFamily="34" charset="0"/>
                <a:ea typeface="+mn-ea"/>
              </a:rPr>
              <a:t>Total Servicios Personales</a:t>
            </a:r>
            <a:r>
              <a:rPr lang="es-CO" sz="1400" b="1" dirty="0">
                <a:latin typeface="Arial Narrow" panose="020B0606020202030204" pitchFamily="34" charset="0"/>
              </a:rPr>
              <a:t> </a:t>
            </a:r>
            <a:r>
              <a:rPr lang="es-CO" b="1" dirty="0">
                <a:solidFill>
                  <a:schemeClr val="accent1"/>
                </a:solidFill>
                <a:latin typeface="+mn-lt"/>
                <a:ea typeface="+mn-ea"/>
              </a:rPr>
              <a:t>$18.939.780</a:t>
            </a:r>
            <a:endParaRPr lang="es-CO" altLang="es-CO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75788" name="Rectángulo 42"/>
          <p:cNvSpPr>
            <a:spLocks noChangeArrowheads="1"/>
          </p:cNvSpPr>
          <p:nvPr/>
        </p:nvSpPr>
        <p:spPr bwMode="auto">
          <a:xfrm>
            <a:off x="680208" y="1241177"/>
            <a:ext cx="2106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altLang="es-CO" b="1" dirty="0">
                <a:solidFill>
                  <a:srgbClr val="843C0C"/>
                </a:solidFill>
              </a:rPr>
              <a:t>Servicios Personales</a:t>
            </a:r>
            <a:endParaRPr lang="es-CO" altLang="es-CO" dirty="0">
              <a:solidFill>
                <a:srgbClr val="843C0C"/>
              </a:solidFill>
            </a:endParaRPr>
          </a:p>
        </p:txBody>
      </p:sp>
      <p:cxnSp>
        <p:nvCxnSpPr>
          <p:cNvPr id="35" name="Conector recto 34"/>
          <p:cNvCxnSpPr/>
          <p:nvPr/>
        </p:nvCxnSpPr>
        <p:spPr>
          <a:xfrm flipH="1">
            <a:off x="5579207" y="1701226"/>
            <a:ext cx="24579" cy="4070924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05" y="4411284"/>
            <a:ext cx="1896279" cy="1896279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5928061" y="3094966"/>
            <a:ext cx="3350597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Gastos de Computador: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Material Didáctico </a:t>
            </a:r>
            <a:r>
              <a:rPr lang="es-CO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Materiales y Suministros: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Derechos de Grado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Carnet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Mantenimiento de la entidad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Mantenimiento Mobiliario y equipo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Intereses y comisiones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Actividades científicas y culturales</a:t>
            </a:r>
          </a:p>
          <a:p>
            <a:endParaRPr lang="es-CO" b="1" dirty="0">
              <a:latin typeface="Arial Narrow" panose="020B0606020202030204" pitchFamily="34" charset="0"/>
            </a:endParaRPr>
          </a:p>
          <a:p>
            <a:r>
              <a:rPr lang="es-CO" b="1" dirty="0">
                <a:latin typeface="Arial Narrow" panose="020B0606020202030204" pitchFamily="34" charset="0"/>
              </a:rPr>
              <a:t>Total Gastos Generales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680208" y="1701481"/>
            <a:ext cx="41834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dirty="0">
                <a:latin typeface="Arial Narrow" panose="020B0606020202030204" pitchFamily="34" charset="0"/>
                <a:ea typeface="MS PGothic" panose="020B0600070205080204" pitchFamily="34" charset="-128"/>
              </a:rPr>
              <a:t>Pago del personal que se vincula en forma ocasional para una gestión especifica en desarrollo de actividades diferentes de las educativas, cuando no sean atendidas por personal de planta .</a:t>
            </a:r>
          </a:p>
        </p:txBody>
      </p:sp>
      <p:sp>
        <p:nvSpPr>
          <p:cNvPr id="47" name="Rectángulo 61"/>
          <p:cNvSpPr>
            <a:spLocks noChangeArrowheads="1"/>
          </p:cNvSpPr>
          <p:nvPr/>
        </p:nvSpPr>
        <p:spPr bwMode="auto">
          <a:xfrm>
            <a:off x="6012780" y="1603924"/>
            <a:ext cx="3873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altLang="es-CO" b="1" dirty="0">
                <a:solidFill>
                  <a:srgbClr val="843C0C"/>
                </a:solidFill>
              </a:rPr>
              <a:t>Gastos Generales</a:t>
            </a:r>
            <a:endParaRPr lang="es-CO" altLang="es-CO" dirty="0">
              <a:solidFill>
                <a:srgbClr val="843C0C"/>
              </a:solidFill>
            </a:endParaRPr>
          </a:p>
        </p:txBody>
      </p:sp>
      <p:sp>
        <p:nvSpPr>
          <p:cNvPr id="57" name="Rectángulo 61"/>
          <p:cNvSpPr>
            <a:spLocks noChangeArrowheads="1"/>
          </p:cNvSpPr>
          <p:nvPr/>
        </p:nvSpPr>
        <p:spPr bwMode="auto">
          <a:xfrm>
            <a:off x="6012780" y="2143230"/>
            <a:ext cx="413987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sz="1400" dirty="0">
                <a:latin typeface="Arial Narrow" panose="020B0606020202030204" pitchFamily="34" charset="0"/>
              </a:rPr>
              <a:t>Se proyecta todos los gastos relacionados con la adquisición de bienes para el normal funcionamiento del establecimiento educativo </a:t>
            </a:r>
            <a:endParaRPr lang="es-CO" altLang="es-CO" sz="1400" dirty="0">
              <a:latin typeface="Arial Narrow" panose="020B0606020202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827797" y="2787521"/>
            <a:ext cx="3590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Honorarios Entidad:</a:t>
            </a:r>
            <a:r>
              <a:rPr lang="es-CO" b="1" dirty="0">
                <a:solidFill>
                  <a:schemeClr val="accent1"/>
                </a:solidFill>
              </a:rPr>
              <a:t> $ 10.140.000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200256" y="4443428"/>
            <a:ext cx="33049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Sistematización Boletines: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$ 8.799.780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9278658" y="3111996"/>
            <a:ext cx="16357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chemeClr val="accent1"/>
                </a:solidFill>
              </a:rPr>
              <a:t>$     1.613.520 $     1.394.234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    4.230.000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    1.499.876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    1.335.000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  77.234.562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    4.000.000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        38.475   $      3.876.310</a:t>
            </a:r>
          </a:p>
          <a:p>
            <a:endParaRPr lang="es-CO" b="1" dirty="0">
              <a:solidFill>
                <a:schemeClr val="accent1"/>
              </a:solidFill>
            </a:endParaRPr>
          </a:p>
          <a:p>
            <a:r>
              <a:rPr lang="es-CO" b="1" dirty="0">
                <a:solidFill>
                  <a:schemeClr val="accent1"/>
                </a:solidFill>
              </a:rPr>
              <a:t>$    95.221.977</a:t>
            </a:r>
          </a:p>
          <a:p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auto">
          <a:xfrm>
            <a:off x="680208" y="835470"/>
            <a:ext cx="55917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b="1" dirty="0">
                <a:solidFill>
                  <a:srgbClr val="843C0C"/>
                </a:solidFill>
              </a:rPr>
              <a:t>Total Gastos Funcionamiento $114.161.757</a:t>
            </a:r>
            <a:endParaRPr lang="es-CO" altLang="es-CO" b="1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114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CuadroTexto 15"/>
          <p:cNvSpPr txBox="1">
            <a:spLocks noChangeArrowheads="1"/>
          </p:cNvSpPr>
          <p:nvPr/>
        </p:nvSpPr>
        <p:spPr bwMode="auto">
          <a:xfrm>
            <a:off x="1661584" y="355600"/>
            <a:ext cx="9144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CO" altLang="es-CO" sz="2400" b="1" dirty="0">
                <a:solidFill>
                  <a:srgbClr val="858585"/>
                </a:solidFill>
              </a:rPr>
              <a:t>GASTOS DE INVERSION EFECTUADOS EN LA VIGENCIA</a:t>
            </a:r>
            <a:r>
              <a:rPr lang="es-ES" altLang="es-CO" sz="2400" b="1" dirty="0">
                <a:solidFill>
                  <a:srgbClr val="858585"/>
                </a:solidFill>
              </a:rPr>
              <a:t>– 2024</a:t>
            </a:r>
            <a:endParaRPr lang="es-CO" altLang="es-CO" sz="2400" b="1" dirty="0">
              <a:solidFill>
                <a:srgbClr val="858585"/>
              </a:solidFill>
            </a:endParaRPr>
          </a:p>
        </p:txBody>
      </p:sp>
      <p:sp>
        <p:nvSpPr>
          <p:cNvPr id="40" name="Rectángulo 61"/>
          <p:cNvSpPr>
            <a:spLocks noChangeArrowheads="1"/>
          </p:cNvSpPr>
          <p:nvPr/>
        </p:nvSpPr>
        <p:spPr bwMode="auto">
          <a:xfrm>
            <a:off x="1015105" y="1315586"/>
            <a:ext cx="3873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altLang="es-CO" b="1" dirty="0">
                <a:solidFill>
                  <a:srgbClr val="843C0C"/>
                </a:solidFill>
              </a:rPr>
              <a:t>Total Gastos Inversión  $14.979.300</a:t>
            </a:r>
            <a:endParaRPr lang="es-CO" altLang="es-CO" dirty="0">
              <a:solidFill>
                <a:srgbClr val="843C0C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4778294" y="1162983"/>
            <a:ext cx="576642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dirty="0">
                <a:latin typeface="Arial Narrow" panose="020B0606020202030204" pitchFamily="34" charset="0"/>
                <a:ea typeface="MS PGothic" panose="020B0600070205080204" pitchFamily="34" charset="-128"/>
              </a:rPr>
              <a:t>Gastos en que incurre el Colegio para el desarrollo educativo y cultural de su comunidad, es decir, aquellos que contribuyen a mejorar el nivel educativo de los estudiantes y a reforzar el Proyecto Educativo Institucional – PEI del Colegio y se prevé que el desarrollo de los mismos se realice con la participación activa de la población estudiantil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9223" y="3087119"/>
            <a:ext cx="2048161" cy="1629002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722085" y="2596125"/>
            <a:ext cx="3590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Compra de Equipos :</a:t>
            </a:r>
            <a:r>
              <a:rPr lang="es-CO" b="1" dirty="0">
                <a:solidFill>
                  <a:schemeClr val="accent1"/>
                </a:solidFill>
              </a:rPr>
              <a:t> $ 13.770.000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4778294" y="2587049"/>
            <a:ext cx="3590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Otros Proyectos :</a:t>
            </a:r>
            <a:r>
              <a:rPr lang="es-CO" b="1" dirty="0">
                <a:solidFill>
                  <a:schemeClr val="accent1"/>
                </a:solidFill>
              </a:rPr>
              <a:t> $ 1.209.300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652" y="3267766"/>
            <a:ext cx="2053828" cy="242725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186" y="3087119"/>
            <a:ext cx="2302859" cy="216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79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CuadroTexto 15"/>
          <p:cNvSpPr txBox="1">
            <a:spLocks noChangeArrowheads="1"/>
          </p:cNvSpPr>
          <p:nvPr/>
        </p:nvSpPr>
        <p:spPr bwMode="auto">
          <a:xfrm>
            <a:off x="1661584" y="355600"/>
            <a:ext cx="9144000" cy="43858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CO" altLang="es-CO" sz="2500" b="1" dirty="0">
                <a:solidFill>
                  <a:srgbClr val="858585"/>
                </a:solidFill>
              </a:rPr>
              <a:t>GASTOS EJECTUADOS EN LA VIGENCIA</a:t>
            </a:r>
            <a:r>
              <a:rPr lang="es-ES" altLang="es-CO" sz="2500" b="1" dirty="0">
                <a:solidFill>
                  <a:srgbClr val="858585"/>
                </a:solidFill>
              </a:rPr>
              <a:t>– 2024</a:t>
            </a:r>
            <a:endParaRPr lang="es-CO" altLang="es-CO" sz="2500" b="1" dirty="0">
              <a:solidFill>
                <a:srgbClr val="858585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2"/>
          <a:srcRect t="503" r="704"/>
          <a:stretch/>
        </p:blipFill>
        <p:spPr>
          <a:xfrm>
            <a:off x="408941" y="355600"/>
            <a:ext cx="1378373" cy="1359438"/>
          </a:xfrm>
          <a:prstGeom prst="rect">
            <a:avLst/>
          </a:prstGeom>
        </p:spPr>
      </p:pic>
      <p:pic>
        <p:nvPicPr>
          <p:cNvPr id="16" name="Imagen 15" descr="Escudo de Bogot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4" b="6352"/>
          <a:stretch>
            <a:fillRect/>
          </a:stretch>
        </p:blipFill>
        <p:spPr bwMode="auto">
          <a:xfrm>
            <a:off x="10530020" y="386618"/>
            <a:ext cx="1117150" cy="93926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373307B9-0C6A-4787-ACD9-AE3D530253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701714"/>
              </p:ext>
            </p:extLst>
          </p:nvPr>
        </p:nvGraphicFramePr>
        <p:xfrm>
          <a:off x="1943099" y="995362"/>
          <a:ext cx="9395461" cy="5204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8119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EA1F01F7-8D40-4E72-97D6-B2D1DA8CD803}"/>
              </a:ext>
            </a:extLst>
          </p:cNvPr>
          <p:cNvSpPr/>
          <p:nvPr/>
        </p:nvSpPr>
        <p:spPr>
          <a:xfrm>
            <a:off x="1" y="0"/>
            <a:ext cx="12192000" cy="10882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PUBLICACION DE INFORMACION SECOP I-SECOP II</a:t>
            </a:r>
          </a:p>
        </p:txBody>
      </p:sp>
      <p:sp>
        <p:nvSpPr>
          <p:cNvPr id="6" name="AutoShape 4" descr="Resultado de imagen para IMAGENES certificados GRATIS"/>
          <p:cNvSpPr>
            <a:spLocks noChangeAspect="1" noChangeArrowheads="1"/>
          </p:cNvSpPr>
          <p:nvPr/>
        </p:nvSpPr>
        <p:spPr bwMode="auto">
          <a:xfrm>
            <a:off x="1984074" y="55096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7" name="1 Rectángulo"/>
          <p:cNvSpPr>
            <a:spLocks noChangeArrowheads="1"/>
          </p:cNvSpPr>
          <p:nvPr/>
        </p:nvSpPr>
        <p:spPr bwMode="auto">
          <a:xfrm>
            <a:off x="489594" y="2308853"/>
            <a:ext cx="525207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/>
            <a:r>
              <a:rPr lang="es-ES" altLang="ja-JP" sz="1800" dirty="0">
                <a:solidFill>
                  <a:schemeClr val="tx1"/>
                </a:solidFill>
                <a:latin typeface="Calibri" panose="020F0502020204030204" pitchFamily="34" charset="0"/>
              </a:rPr>
              <a:t>El </a:t>
            </a:r>
            <a:r>
              <a:rPr lang="es-ES" altLang="ja-JP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Secop</a:t>
            </a:r>
            <a:r>
              <a:rPr lang="es-ES" altLang="ja-JP" sz="1800" dirty="0">
                <a:solidFill>
                  <a:schemeClr val="tx1"/>
                </a:solidFill>
                <a:latin typeface="Calibri" panose="020F0502020204030204" pitchFamily="34" charset="0"/>
              </a:rPr>
              <a:t> I y </a:t>
            </a:r>
            <a:r>
              <a:rPr lang="es-ES" altLang="ja-JP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Secop</a:t>
            </a:r>
            <a:r>
              <a:rPr lang="es-ES" altLang="ja-JP" sz="1800" dirty="0">
                <a:solidFill>
                  <a:schemeClr val="tx1"/>
                </a:solidFill>
                <a:latin typeface="Calibri" panose="020F0502020204030204" pitchFamily="34" charset="0"/>
              </a:rPr>
              <a:t> II, es un sistema electrónico que permite la consulta de información sobre los procesos contractuales que se realicen con recursos públicos. Puede acceder por la ruta:</a:t>
            </a:r>
            <a:endParaRPr lang="es-CO" altLang="es-CO" sz="1800" dirty="0"/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654384" y="3543472"/>
            <a:ext cx="4032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s-MX" altLang="es-CO" sz="1800" b="1" dirty="0">
                <a:solidFill>
                  <a:schemeClr val="tx1"/>
                </a:solidFill>
                <a:latin typeface="Verdana" panose="020B0604030504040204" pitchFamily="34" charset="0"/>
                <a:hlinkClick r:id="rId3"/>
              </a:rPr>
              <a:t>www.colombiacompra.gov.co</a:t>
            </a:r>
            <a:endParaRPr lang="es-CO" altLang="es-CO" sz="1800" b="1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9884" y="4464395"/>
            <a:ext cx="2381250" cy="16635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2013" y="1508760"/>
            <a:ext cx="5298288" cy="430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5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4613876" y="2624814"/>
            <a:ext cx="6336800" cy="988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r>
              <a:rPr lang="es-CO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  <a:t>Participación Ciudadana</a:t>
            </a:r>
            <a:endParaRPr lang="es-CO" sz="2000" dirty="0">
              <a:effectLst>
                <a:outerShdw blurRad="139700" algn="ctr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2031999" y="2624814"/>
            <a:ext cx="2120901" cy="988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pPr algn="r"/>
            <a:r>
              <a:rPr lang="es-CO" sz="9600" b="1" dirty="0">
                <a:latin typeface="Work Sans"/>
                <a:ea typeface="Work Sans"/>
                <a:cs typeface="Work Sans"/>
                <a:sym typeface="Work Sans"/>
              </a:rPr>
              <a:t>03.</a:t>
            </a:r>
            <a:endParaRPr sz="9600" b="1" dirty="0"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946542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EA1F01F7-8D40-4E72-97D6-B2D1DA8CD803}"/>
              </a:ext>
            </a:extLst>
          </p:cNvPr>
          <p:cNvSpPr/>
          <p:nvPr/>
        </p:nvSpPr>
        <p:spPr>
          <a:xfrm>
            <a:off x="1" y="0"/>
            <a:ext cx="12192000" cy="10882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600" b="1" dirty="0">
              <a:solidFill>
                <a:schemeClr val="bg1"/>
              </a:solidFill>
            </a:endParaRPr>
          </a:p>
        </p:txBody>
      </p:sp>
      <p:sp>
        <p:nvSpPr>
          <p:cNvPr id="7" name="12 Título"/>
          <p:cNvSpPr txBox="1">
            <a:spLocks/>
          </p:cNvSpPr>
          <p:nvPr/>
        </p:nvSpPr>
        <p:spPr>
          <a:xfrm>
            <a:off x="4044306" y="2879901"/>
            <a:ext cx="5601338" cy="83101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3200" b="1" dirty="0">
              <a:solidFill>
                <a:schemeClr val="accent6">
                  <a:lumMod val="75000"/>
                </a:schemeClr>
              </a:solidFill>
              <a:latin typeface="Arial Narrow"/>
              <a:cs typeface="Arial Narrow"/>
            </a:endParaRPr>
          </a:p>
          <a:p>
            <a:r>
              <a:rPr lang="es-CO" sz="3200" b="1" dirty="0">
                <a:solidFill>
                  <a:srgbClr val="2270C0"/>
                </a:solidFill>
                <a:latin typeface="Arial Narrow"/>
                <a:cs typeface="Arial Narrow"/>
              </a:rPr>
              <a:t>GRACIAS POR SU ATENCION</a:t>
            </a:r>
            <a:endParaRPr lang="es-ES" sz="2800" b="1" dirty="0">
              <a:solidFill>
                <a:srgbClr val="2270C0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8744326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uild="p" animBg="1"/>
    </p:bldLst>
  </p:timing>
</p:sld>
</file>

<file path=ppt/theme/theme1.xml><?xml version="1.0" encoding="utf-8"?>
<a:theme xmlns:a="http://schemas.openxmlformats.org/drawingml/2006/main" name="Light Background Slides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188791</TotalTime>
  <Words>773</Words>
  <Application>Microsoft Office PowerPoint</Application>
  <PresentationFormat>Panorámica</PresentationFormat>
  <Paragraphs>131</Paragraphs>
  <Slides>17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9" baseType="lpstr">
      <vt:lpstr>Arial</vt:lpstr>
      <vt:lpstr>Arial </vt:lpstr>
      <vt:lpstr>Arial Narrow</vt:lpstr>
      <vt:lpstr>Calibri</vt:lpstr>
      <vt:lpstr>Calibri Light</vt:lpstr>
      <vt:lpstr>Times New Roman</vt:lpstr>
      <vt:lpstr>Verdana</vt:lpstr>
      <vt:lpstr>Wingdings</vt:lpstr>
      <vt:lpstr>Work Sans</vt:lpstr>
      <vt:lpstr>Work Sans Light</vt:lpstr>
      <vt:lpstr>Work Sans SemiBold</vt:lpstr>
      <vt:lpstr>Light Background Slides</vt:lpstr>
      <vt:lpstr>Presentación de PowerPoint</vt:lpstr>
      <vt:lpstr>Presentación de PowerPoint</vt:lpstr>
      <vt:lpstr>Presentación de PowerPoint</vt:lpstr>
      <vt:lpstr>Informe de Gestión</vt:lpstr>
      <vt:lpstr>Presentación de PowerPoint</vt:lpstr>
      <vt:lpstr>  Rendición de Cuentas Informes Financieros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Participación Ciudadana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Susan Suárez</dc:creator>
  <cp:lastModifiedBy>PAGADURIA</cp:lastModifiedBy>
  <cp:revision>1639</cp:revision>
  <dcterms:created xsi:type="dcterms:W3CDTF">2015-04-19T12:23:33Z</dcterms:created>
  <dcterms:modified xsi:type="dcterms:W3CDTF">2025-01-23T22:00:49Z</dcterms:modified>
</cp:coreProperties>
</file>