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7"/>
  </p:notesMasterIdLst>
  <p:handoutMasterIdLst>
    <p:handoutMasterId r:id="rId18"/>
  </p:handoutMasterIdLst>
  <p:sldIdLst>
    <p:sldId id="905" r:id="rId2"/>
    <p:sldId id="884" r:id="rId3"/>
    <p:sldId id="902" r:id="rId4"/>
    <p:sldId id="908" r:id="rId5"/>
    <p:sldId id="856" r:id="rId6"/>
    <p:sldId id="906" r:id="rId7"/>
    <p:sldId id="813" r:id="rId8"/>
    <p:sldId id="914" r:id="rId9"/>
    <p:sldId id="919" r:id="rId10"/>
    <p:sldId id="916" r:id="rId11"/>
    <p:sldId id="917" r:id="rId12"/>
    <p:sldId id="918" r:id="rId13"/>
    <p:sldId id="915" r:id="rId14"/>
    <p:sldId id="907" r:id="rId15"/>
    <p:sldId id="911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2547" userDrawn="1">
          <p15:clr>
            <a:srgbClr val="F26B43"/>
          </p15:clr>
        </p15:guide>
        <p15:guide id="4" pos="511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2863" userDrawn="1">
          <p15:clr>
            <a:srgbClr val="9FCC3B"/>
          </p15:clr>
        </p15:guide>
        <p15:guide id="7" orient="horz" pos="1457" userDrawn="1">
          <p15:clr>
            <a:srgbClr val="9FCC3B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B5C0"/>
    <a:srgbClr val="2270C0"/>
    <a:srgbClr val="762A50"/>
    <a:srgbClr val="5B86AD"/>
    <a:srgbClr val="CC66FF"/>
    <a:srgbClr val="A14B79"/>
    <a:srgbClr val="D12F3F"/>
    <a:srgbClr val="002060"/>
    <a:srgbClr val="7030A0"/>
    <a:srgbClr val="EEB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1" autoAdjust="0"/>
    <p:restoredTop sz="92238" autoAdjust="0"/>
  </p:normalViewPr>
  <p:slideViewPr>
    <p:cSldViewPr snapToGrid="0">
      <p:cViewPr varScale="1">
        <p:scale>
          <a:sx n="105" d="100"/>
          <a:sy n="105" d="100"/>
        </p:scale>
        <p:origin x="930" y="108"/>
      </p:cViewPr>
      <p:guideLst>
        <p:guide pos="3840"/>
        <p:guide pos="2547"/>
        <p:guide pos="5110"/>
        <p:guide orient="horz" pos="2160"/>
        <p:guide orient="horz" pos="2863"/>
        <p:guide orient="horz" pos="145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Certificaciones y Constacias </c:v>
                </c:pt>
                <c:pt idx="1">
                  <c:v>Nación (MEN)</c:v>
                </c:pt>
                <c:pt idx="2">
                  <c:v>Proyecto Gratuidad (SED)</c:v>
                </c:pt>
                <c:pt idx="3">
                  <c:v>Excedentes Financieros (Recurso Capital)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 formatCode="0.00%">
                  <c:v>2.9999999999999997E-4</c:v>
                </c:pt>
                <c:pt idx="1">
                  <c:v>0.64</c:v>
                </c:pt>
                <c:pt idx="2">
                  <c:v>0.34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2-4029-863C-536FA5817BC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29534160"/>
        <c:axId val="1629538736"/>
      </c:barChart>
      <c:catAx>
        <c:axId val="162953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29538736"/>
        <c:crosses val="autoZero"/>
        <c:auto val="1"/>
        <c:lblAlgn val="ctr"/>
        <c:lblOffset val="100"/>
        <c:noMultiLvlLbl val="0"/>
      </c:catAx>
      <c:valAx>
        <c:axId val="162953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2953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800" b="1" i="0" baseline="0" dirty="0">
                <a:effectLst/>
              </a:rPr>
              <a:t>Gastos de Funcionamiento E inversión</a:t>
            </a:r>
            <a:endParaRPr lang="es-CO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1203334153543307"/>
          <c:y val="0.11081267773051934"/>
          <c:w val="0.86765415846456695"/>
          <c:h val="0.484229793046887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Hoja1!$A$2:$A$14</c:f>
              <c:strCache>
                <c:ptCount val="13"/>
                <c:pt idx="0">
                  <c:v>Honorarios de la Entidad </c:v>
                </c:pt>
                <c:pt idx="1">
                  <c:v>Sistematizacion de Boletines </c:v>
                </c:pt>
                <c:pt idx="2">
                  <c:v>Gastos de Computador </c:v>
                </c:pt>
                <c:pt idx="3">
                  <c:v>Material didactico </c:v>
                </c:pt>
                <c:pt idx="4">
                  <c:v>Materiales y Suministros </c:v>
                </c:pt>
                <c:pt idx="5">
                  <c:v>Dererchos de Grado </c:v>
                </c:pt>
                <c:pt idx="6">
                  <c:v>Carné</c:v>
                </c:pt>
                <c:pt idx="7">
                  <c:v>Mantenimiento Entidad </c:v>
                </c:pt>
                <c:pt idx="8">
                  <c:v>Mantenimiento Equipos </c:v>
                </c:pt>
                <c:pt idx="9">
                  <c:v>Comisiones Bancarias </c:v>
                </c:pt>
                <c:pt idx="10">
                  <c:v>Actividades Cientificas y Recreativas </c:v>
                </c:pt>
                <c:pt idx="11">
                  <c:v>Compra de Equipos </c:v>
                </c:pt>
                <c:pt idx="12">
                  <c:v>Otros Proyectos </c:v>
                </c:pt>
              </c:strCache>
            </c:strRef>
          </c:cat>
          <c:val>
            <c:numRef>
              <c:f>Hoja1!$B$2:$B$14</c:f>
              <c:numCache>
                <c:formatCode>0.0%</c:formatCode>
                <c:ptCount val="13"/>
                <c:pt idx="0">
                  <c:v>5.3190499479075379E-2</c:v>
                </c:pt>
                <c:pt idx="1">
                  <c:v>4.5875085441989476E-2</c:v>
                </c:pt>
                <c:pt idx="2">
                  <c:v>0.10948633619303826</c:v>
                </c:pt>
                <c:pt idx="3">
                  <c:v>5.6652160402536414E-3</c:v>
                </c:pt>
                <c:pt idx="4">
                  <c:v>3.1167449584464057E-2</c:v>
                </c:pt>
                <c:pt idx="5">
                  <c:v>7.4287632368139293E-3</c:v>
                </c:pt>
                <c:pt idx="6">
                  <c:v>7.1663661474255062E-3</c:v>
                </c:pt>
                <c:pt idx="7">
                  <c:v>0.36662131701368145</c:v>
                </c:pt>
                <c:pt idx="8">
                  <c:v>1.4745967444270799E-2</c:v>
                </c:pt>
                <c:pt idx="9">
                  <c:v>8.354485767028564E-3</c:v>
                </c:pt>
                <c:pt idx="10">
                  <c:v>5.9838563931910657E-3</c:v>
                </c:pt>
                <c:pt idx="11">
                  <c:v>6.7647496525024997E-2</c:v>
                </c:pt>
                <c:pt idx="12">
                  <c:v>0.27666716073374287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D-471A-8D49-FF37401A3E2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Hoja1!$A$2:$A$14</c:f>
              <c:strCache>
                <c:ptCount val="13"/>
                <c:pt idx="0">
                  <c:v>Honorarios de la Entidad </c:v>
                </c:pt>
                <c:pt idx="1">
                  <c:v>Sistematizacion de Boletines </c:v>
                </c:pt>
                <c:pt idx="2">
                  <c:v>Gastos de Computador </c:v>
                </c:pt>
                <c:pt idx="3">
                  <c:v>Material didactico </c:v>
                </c:pt>
                <c:pt idx="4">
                  <c:v>Materiales y Suministros </c:v>
                </c:pt>
                <c:pt idx="5">
                  <c:v>Dererchos de Grado </c:v>
                </c:pt>
                <c:pt idx="6">
                  <c:v>Carné</c:v>
                </c:pt>
                <c:pt idx="7">
                  <c:v>Mantenimiento Entidad </c:v>
                </c:pt>
                <c:pt idx="8">
                  <c:v>Mantenimiento Equipos </c:v>
                </c:pt>
                <c:pt idx="9">
                  <c:v>Comisiones Bancarias </c:v>
                </c:pt>
                <c:pt idx="10">
                  <c:v>Actividades Cientificas y Recreativas </c:v>
                </c:pt>
                <c:pt idx="11">
                  <c:v>Compra de Equipos </c:v>
                </c:pt>
                <c:pt idx="12">
                  <c:v>Otros Proyectos </c:v>
                </c:pt>
              </c:strCache>
            </c:strRef>
          </c:cat>
          <c:val>
            <c:numRef>
              <c:f>Hoja1!$C$2:$C$14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1-AA5D-471A-8D49-FF37401A3E2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Hoja1!$A$2:$A$14</c:f>
              <c:strCache>
                <c:ptCount val="13"/>
                <c:pt idx="0">
                  <c:v>Honorarios de la Entidad </c:v>
                </c:pt>
                <c:pt idx="1">
                  <c:v>Sistematizacion de Boletines </c:v>
                </c:pt>
                <c:pt idx="2">
                  <c:v>Gastos de Computador </c:v>
                </c:pt>
                <c:pt idx="3">
                  <c:v>Material didactico </c:v>
                </c:pt>
                <c:pt idx="4">
                  <c:v>Materiales y Suministros </c:v>
                </c:pt>
                <c:pt idx="5">
                  <c:v>Dererchos de Grado </c:v>
                </c:pt>
                <c:pt idx="6">
                  <c:v>Carné</c:v>
                </c:pt>
                <c:pt idx="7">
                  <c:v>Mantenimiento Entidad </c:v>
                </c:pt>
                <c:pt idx="8">
                  <c:v>Mantenimiento Equipos </c:v>
                </c:pt>
                <c:pt idx="9">
                  <c:v>Comisiones Bancarias </c:v>
                </c:pt>
                <c:pt idx="10">
                  <c:v>Actividades Cientificas y Recreativas </c:v>
                </c:pt>
                <c:pt idx="11">
                  <c:v>Compra de Equipos </c:v>
                </c:pt>
                <c:pt idx="12">
                  <c:v>Otros Proyectos </c:v>
                </c:pt>
              </c:strCache>
            </c:strRef>
          </c:cat>
          <c:val>
            <c:numRef>
              <c:f>Hoja1!$D$2:$D$14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AA5D-471A-8D49-FF37401A3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327648"/>
        <c:axId val="1795322656"/>
      </c:barChart>
      <c:catAx>
        <c:axId val="17953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95322656"/>
        <c:crosses val="autoZero"/>
        <c:auto val="1"/>
        <c:lblAlgn val="ctr"/>
        <c:lblOffset val="100"/>
        <c:noMultiLvlLbl val="0"/>
      </c:catAx>
      <c:valAx>
        <c:axId val="179532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9532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46594-C376-49F8-9DE8-8DE7C4846E73}" type="datetimeFigureOut">
              <a:rPr lang="es-CO" smtClean="0"/>
              <a:t>11/02/2026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37A31-F714-472F-B29D-E40CCDBBBD2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1001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81CD7-AED8-43D5-9858-43F149DB1640}" type="datetimeFigureOut">
              <a:rPr lang="es-ES" smtClean="0"/>
              <a:t>11/02/2026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D4070-E902-4659-893D-9A7040C7E1D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493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793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4657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124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829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560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338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469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D4070-E902-4659-893D-9A7040C7E1DC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968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1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1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9563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1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1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3038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36269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9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51060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975360"/>
            <a:ext cx="11652967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5978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1" y="975360"/>
            <a:ext cx="11638334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Título 3"/>
          <p:cNvSpPr>
            <a:spLocks noGrp="1"/>
          </p:cNvSpPr>
          <p:nvPr>
            <p:ph type="title" hasCustomPrompt="1"/>
          </p:nvPr>
        </p:nvSpPr>
        <p:spPr>
          <a:xfrm>
            <a:off x="262200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2031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63039"/>
            <a:ext cx="11652967" cy="4822457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1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3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76833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79004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, Sub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3"/>
          <p:cNvSpPr>
            <a:spLocks noGrp="1"/>
          </p:cNvSpPr>
          <p:nvPr>
            <p:ph type="title" hasCustomPrompt="1"/>
          </p:nvPr>
        </p:nvSpPr>
        <p:spPr>
          <a:xfrm>
            <a:off x="262200" y="421202"/>
            <a:ext cx="11638335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2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0" y="910931"/>
            <a:ext cx="11638335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63039"/>
            <a:ext cx="11638335" cy="4822457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81337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 sz="6000" kern="120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7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04806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20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1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2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3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495731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992120"/>
            <a:ext cx="565092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63167" y="992120"/>
            <a:ext cx="565200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9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563047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2 Text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76832" y="992120"/>
            <a:ext cx="5636287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0168" y="992120"/>
            <a:ext cx="5652000" cy="532384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9" name="Título 3"/>
          <p:cNvSpPr>
            <a:spLocks noGrp="1"/>
          </p:cNvSpPr>
          <p:nvPr>
            <p:ph type="title" hasCustomPrompt="1"/>
          </p:nvPr>
        </p:nvSpPr>
        <p:spPr>
          <a:xfrm>
            <a:off x="276833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96903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2 Text Box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9615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5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045049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, Subtitle And 2 Text Box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64247" y="1432560"/>
            <a:ext cx="5650920" cy="488340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 algn="ctr"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15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6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7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8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9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851085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0708" y="2070559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Marcador de texto 2"/>
          <p:cNvSpPr>
            <a:spLocks noGrp="1"/>
          </p:cNvSpPr>
          <p:nvPr>
            <p:ph type="body" idx="14" hasCustomPrompt="1"/>
          </p:nvPr>
        </p:nvSpPr>
        <p:spPr>
          <a:xfrm>
            <a:off x="262200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5" name="Marcador de texto 2"/>
          <p:cNvSpPr>
            <a:spLocks noGrp="1"/>
          </p:cNvSpPr>
          <p:nvPr>
            <p:ph type="body" idx="15" hasCustomPrompt="1"/>
          </p:nvPr>
        </p:nvSpPr>
        <p:spPr>
          <a:xfrm>
            <a:off x="6240708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8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9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30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1" name="Marcador de tex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48016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2 Text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262200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49615" y="2072640"/>
            <a:ext cx="5650920" cy="4243320"/>
          </a:xfrm>
        </p:spPr>
        <p:txBody>
          <a:bodyPr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14" name="Marcador de texto 2"/>
          <p:cNvSpPr>
            <a:spLocks noGrp="1"/>
          </p:cNvSpPr>
          <p:nvPr>
            <p:ph type="body" idx="14" hasCustomPrompt="1"/>
          </p:nvPr>
        </p:nvSpPr>
        <p:spPr>
          <a:xfrm>
            <a:off x="262200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5" name="Marcador de texto 2"/>
          <p:cNvSpPr>
            <a:spLocks noGrp="1"/>
          </p:cNvSpPr>
          <p:nvPr>
            <p:ph type="body" idx="15" hasCustomPrompt="1"/>
          </p:nvPr>
        </p:nvSpPr>
        <p:spPr>
          <a:xfrm>
            <a:off x="6249615" y="993375"/>
            <a:ext cx="5650920" cy="918786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3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8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9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30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1" name="Marcador de texto 19"/>
          <p:cNvSpPr>
            <a:spLocks noGrp="1"/>
          </p:cNvSpPr>
          <p:nvPr>
            <p:ph type="body" sz="quarter" idx="16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91520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Text Box Slide #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62201" y="457200"/>
            <a:ext cx="4509825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62201" y="2057400"/>
            <a:ext cx="4509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</p:txBody>
      </p:sp>
      <p:sp>
        <p:nvSpPr>
          <p:cNvPr id="2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338739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Box And Image Box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62201" y="457200"/>
            <a:ext cx="4509825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62201" y="2057400"/>
            <a:ext cx="4509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</p:txBody>
      </p:sp>
      <p:sp>
        <p:nvSpPr>
          <p:cNvPr id="12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68555" y="995363"/>
            <a:ext cx="67466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975277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0" y="1280162"/>
            <a:ext cx="11638335" cy="4896803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21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2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3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4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3250180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itle and Vertical Text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0" y="1280162"/>
            <a:ext cx="11636575" cy="4896803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8" name="Título 3"/>
          <p:cNvSpPr>
            <a:spLocks noGrp="1"/>
          </p:cNvSpPr>
          <p:nvPr>
            <p:ph type="title" hasCustomPrompt="1"/>
          </p:nvPr>
        </p:nvSpPr>
        <p:spPr>
          <a:xfrm>
            <a:off x="262201" y="268237"/>
            <a:ext cx="11638334" cy="413775"/>
          </a:xfrm>
        </p:spPr>
        <p:txBody>
          <a:bodyPr anchor="ctr"/>
          <a:lstStyle>
            <a:lvl1pPr>
              <a:defRPr sz="4400" b="1">
                <a:latin typeface="+mn-lt"/>
              </a:defRPr>
            </a:lvl1pPr>
          </a:lstStyle>
          <a:p>
            <a:r>
              <a:rPr lang="es-CO" sz="3200" dirty="0" err="1"/>
              <a:t>Click</a:t>
            </a:r>
            <a:r>
              <a:rPr lang="es-CO" sz="3200" dirty="0"/>
              <a:t> To </a:t>
            </a:r>
            <a:r>
              <a:rPr lang="es-CO" sz="3200" dirty="0" err="1"/>
              <a:t>Insert</a:t>
            </a:r>
            <a:r>
              <a:rPr lang="es-CO" sz="3200" dirty="0"/>
              <a:t> </a:t>
            </a:r>
            <a:r>
              <a:rPr lang="es-CO" sz="3200" dirty="0" err="1"/>
              <a:t>Your</a:t>
            </a:r>
            <a:r>
              <a:rPr lang="es-CO" sz="3200" dirty="0"/>
              <a:t> </a:t>
            </a:r>
            <a:r>
              <a:rPr lang="es-CO" sz="3200" dirty="0" err="1"/>
              <a:t>Title</a:t>
            </a:r>
            <a:endParaRPr lang="es-CO" sz="3200" dirty="0"/>
          </a:p>
        </p:txBody>
      </p:sp>
      <p:sp>
        <p:nvSpPr>
          <p:cNvPr id="9" name="Marcador de texto 5"/>
          <p:cNvSpPr>
            <a:spLocks noGrp="1"/>
          </p:cNvSpPr>
          <p:nvPr>
            <p:ph type="body" sz="quarter" idx="16" hasCustomPrompt="1"/>
          </p:nvPr>
        </p:nvSpPr>
        <p:spPr>
          <a:xfrm>
            <a:off x="262201" y="757966"/>
            <a:ext cx="11638334" cy="357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s-CO" sz="2000" dirty="0" err="1"/>
              <a:t>Click</a:t>
            </a:r>
            <a:r>
              <a:rPr lang="es-CO" sz="2000" dirty="0"/>
              <a:t> To </a:t>
            </a:r>
            <a:r>
              <a:rPr lang="es-CO" sz="2000" dirty="0" err="1"/>
              <a:t>Insert</a:t>
            </a:r>
            <a:r>
              <a:rPr lang="es-CO" sz="2000" dirty="0"/>
              <a:t> </a:t>
            </a:r>
            <a:r>
              <a:rPr lang="es-CO" sz="2000" dirty="0" err="1"/>
              <a:t>Your</a:t>
            </a:r>
            <a:r>
              <a:rPr lang="es-CO" sz="2000" dirty="0"/>
              <a:t> </a:t>
            </a:r>
            <a:r>
              <a:rPr lang="es-CO" sz="2000" dirty="0" err="1"/>
              <a:t>Subtitle</a:t>
            </a:r>
            <a:endParaRPr lang="es-CO" sz="2000" dirty="0"/>
          </a:p>
        </p:txBody>
      </p:sp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4016254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Slide #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365125"/>
            <a:ext cx="3190266" cy="5811838"/>
          </a:xfrm>
        </p:spPr>
        <p:txBody>
          <a:bodyPr vert="eaVert"/>
          <a:lstStyle/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62201" y="365125"/>
            <a:ext cx="8310300" cy="5811838"/>
          </a:xfrm>
        </p:spPr>
        <p:txBody>
          <a:bodyPr vert="eaVert"/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24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5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6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7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2865570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#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fecha 2"/>
          <p:cNvSpPr>
            <a:spLocks noGrp="1"/>
          </p:cNvSpPr>
          <p:nvPr>
            <p:ph type="dt" sz="half" idx="10"/>
          </p:nvPr>
        </p:nvSpPr>
        <p:spPr>
          <a:xfrm>
            <a:off x="1545585" y="6474358"/>
            <a:ext cx="1502416" cy="276998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B8B6F53B-C45F-4649-B9BC-1D1CAA9A44E1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2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09605" y="6474358"/>
            <a:ext cx="5768795" cy="276998"/>
          </a:xfrm>
        </p:spPr>
        <p:txBody>
          <a:bodyPr wrap="square" anchor="ctr"/>
          <a:lstStyle>
            <a:lvl1pPr>
              <a:defRPr sz="900"/>
            </a:lvl1pPr>
          </a:lstStyle>
          <a:p>
            <a:endParaRPr lang="es-ES" dirty="0"/>
          </a:p>
        </p:txBody>
      </p:sp>
      <p:sp>
        <p:nvSpPr>
          <p:cNvPr id="24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262201" y="6474360"/>
            <a:ext cx="1121780" cy="276999"/>
          </a:xfrm>
        </p:spPr>
        <p:txBody>
          <a:bodyPr wrap="square" anchor="ctr"/>
          <a:lstStyle>
            <a:lvl1pPr algn="l">
              <a:defRPr sz="900"/>
            </a:lvl1pPr>
          </a:lstStyle>
          <a:p>
            <a:fld id="{8143C055-320B-4839-84F8-661595537B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5" name="Marcador de texto 19"/>
          <p:cNvSpPr>
            <a:spLocks noGrp="1"/>
          </p:cNvSpPr>
          <p:nvPr>
            <p:ph type="body" sz="quarter" idx="15" hasCustomPrompt="1"/>
          </p:nvPr>
        </p:nvSpPr>
        <p:spPr>
          <a:xfrm>
            <a:off x="9143999" y="6474358"/>
            <a:ext cx="2771167" cy="276998"/>
          </a:xfrm>
        </p:spPr>
        <p:txBody>
          <a:bodyPr wrap="square" anchor="ctr">
            <a:noAutofit/>
          </a:bodyPr>
          <a:lstStyle>
            <a:lvl1pPr marL="0" indent="0" algn="r" defTabSz="914377" rtl="0" eaLnBrk="1" latinLnBrk="0" hangingPunct="1">
              <a:buNone/>
              <a:defRPr lang="es-CO" sz="9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 defTabSz="914377" rtl="0" eaLnBrk="1" latinLnBrk="0" hangingPunct="1"/>
            <a:r>
              <a:rPr lang="en-US" sz="900" dirty="0"/>
              <a:t>www.yourcompanyname.com</a:t>
            </a:r>
          </a:p>
        </p:txBody>
      </p:sp>
    </p:spTree>
    <p:extLst>
      <p:ext uri="{BB962C8B-B14F-4D97-AF65-F5344CB8AC3E}">
        <p14:creationId xmlns:p14="http://schemas.microsoft.com/office/powerpoint/2010/main" val="1069743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C330E-9C32-4739-BB56-7CBA8DB8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D6D6-CBB1-4D8B-9D76-56978D5CF828}" type="datetimeFigureOut">
              <a:rPr lang="es-CO" smtClean="0"/>
              <a:t>11/02/2026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AAB55F-D59B-4850-911C-9B76F448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85597C-FF1F-4318-8626-FC95F257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FA58C-82BA-4C8E-97CC-52B43F8134F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8881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55C2-3E97-D84B-86C4-354517CBEA10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11/02/2026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67C0-AA1E-DC41-8021-C624EF3F6EDF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93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rot="16200000">
            <a:off x="10942708" y="3321281"/>
            <a:ext cx="1787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b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- FUNCI</a:t>
            </a:r>
            <a:r>
              <a:rPr lang="es-ES" sz="800" b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ÓN PÚBLICA -</a:t>
            </a:r>
            <a:endParaRPr lang="es-ES_tradnl" sz="800" b="0" spc="300" dirty="0">
              <a:solidFill>
                <a:schemeClr val="tx1">
                  <a:lumMod val="75000"/>
                  <a:lumOff val="2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353800" y="22"/>
            <a:ext cx="838200" cy="1248937"/>
          </a:xfrm>
          <a:prstGeom prst="rect">
            <a:avLst/>
          </a:prstGeom>
          <a:solidFill>
            <a:srgbClr val="EB9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24791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Título y texto">
    <p:bg>
      <p:bgPr>
        <a:solidFill>
          <a:srgbClr val="2D6DF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5024967" y="2310700"/>
            <a:ext cx="63368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40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5014834" y="3404467"/>
            <a:ext cx="6346933" cy="17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24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Text</a:t>
            </a:r>
          </a:p>
          <a:p>
            <a:pPr lvl="1"/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2"/>
            <a:r>
              <a:rPr lang="es-ES" dirty="0" err="1"/>
              <a:t>Third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3"/>
            <a:r>
              <a:rPr lang="es-ES" dirty="0" err="1"/>
              <a:t>Fourth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  <a:p>
            <a:pPr lvl="4"/>
            <a:r>
              <a:rPr lang="es-ES" dirty="0" err="1"/>
              <a:t>Fifth</a:t>
            </a:r>
            <a:r>
              <a:rPr lang="es-ES" dirty="0"/>
              <a:t> </a:t>
            </a:r>
            <a:r>
              <a:rPr lang="es-ES" dirty="0" err="1"/>
              <a:t>Level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366A-7012-4ACF-803E-7704EDE1A3A9}" type="datetimeFigureOut">
              <a:rPr lang="es-ES" smtClean="0"/>
              <a:pPr/>
              <a:t>11/02/2026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C7FB4-53E8-49D0-A8D1-8BA81628352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786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7" r:id="rId2"/>
    <p:sldLayoutId id="2147483684" r:id="rId3"/>
    <p:sldLayoutId id="2147483688" r:id="rId4"/>
    <p:sldLayoutId id="2147483674" r:id="rId5"/>
    <p:sldLayoutId id="2147483689" r:id="rId6"/>
    <p:sldLayoutId id="2147483675" r:id="rId7"/>
    <p:sldLayoutId id="2147483690" r:id="rId8"/>
    <p:sldLayoutId id="2147483682" r:id="rId9"/>
    <p:sldLayoutId id="2147483665" r:id="rId10"/>
    <p:sldLayoutId id="2147483676" r:id="rId11"/>
    <p:sldLayoutId id="2147483691" r:id="rId12"/>
    <p:sldLayoutId id="2147483677" r:id="rId13"/>
    <p:sldLayoutId id="2147483692" r:id="rId14"/>
    <p:sldLayoutId id="2147483679" r:id="rId15"/>
    <p:sldLayoutId id="2147483693" r:id="rId16"/>
    <p:sldLayoutId id="2147483681" r:id="rId17"/>
    <p:sldLayoutId id="2147483670" r:id="rId18"/>
    <p:sldLayoutId id="2147483672" r:id="rId19"/>
    <p:sldLayoutId id="2147483694" r:id="rId20"/>
    <p:sldLayoutId id="2147483673" r:id="rId21"/>
    <p:sldLayoutId id="2147483680" r:id="rId22"/>
    <p:sldLayoutId id="2147483931" r:id="rId23"/>
    <p:sldLayoutId id="2147483933" r:id="rId24"/>
    <p:sldLayoutId id="2147483934" r:id="rId25"/>
    <p:sldLayoutId id="2147483935" r:id="rId2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cionpublica.gov.c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ombiacompra.gov.c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1"/>
          <p:cNvSpPr txBox="1"/>
          <p:nvPr/>
        </p:nvSpPr>
        <p:spPr>
          <a:xfrm>
            <a:off x="2654300" y="773498"/>
            <a:ext cx="90296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4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Colegio Unidas IED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a la ciudadanía</a:t>
            </a:r>
            <a:endParaRPr lang="es-CO" sz="28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555230" y="593217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solidFill>
                  <a:schemeClr val="bg1"/>
                </a:solidFill>
                <a:latin typeface="Arial" charset="0"/>
                <a:cs typeface="Arial" charset="0"/>
              </a:rPr>
              <a:t>Enero 31 de 2023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503" r="704"/>
          <a:stretch/>
        </p:blipFill>
        <p:spPr>
          <a:xfrm>
            <a:off x="546101" y="1199201"/>
            <a:ext cx="3492500" cy="3444524"/>
          </a:xfrm>
          <a:prstGeom prst="rect">
            <a:avLst/>
          </a:prstGeom>
        </p:spPr>
      </p:pic>
      <p:sp>
        <p:nvSpPr>
          <p:cNvPr id="7" name="CuadroTexto 1"/>
          <p:cNvSpPr txBox="1"/>
          <p:nvPr/>
        </p:nvSpPr>
        <p:spPr>
          <a:xfrm>
            <a:off x="3783330" y="1775480"/>
            <a:ext cx="7797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3600" b="1" spc="300" dirty="0">
                <a:latin typeface="Arial" charset="0"/>
                <a:cs typeface="Arial" charset="0"/>
              </a:rPr>
              <a:t>Colegio Naciones Unidas IED</a:t>
            </a:r>
          </a:p>
          <a:p>
            <a:pPr algn="ctr"/>
            <a:r>
              <a:rPr lang="es-US" sz="2800" b="1" spc="300" dirty="0">
                <a:latin typeface="Arial" charset="0"/>
                <a:cs typeface="Arial" charset="0"/>
              </a:rPr>
              <a:t>Rendición de cuentas </a:t>
            </a:r>
          </a:p>
          <a:p>
            <a:pPr algn="ctr"/>
            <a:r>
              <a:rPr lang="es-US" sz="2800" b="1" spc="300" dirty="0">
                <a:latin typeface="Arial" charset="0"/>
                <a:cs typeface="Arial" charset="0"/>
              </a:rPr>
              <a:t>a la ciudadanía 2025</a:t>
            </a:r>
            <a:endParaRPr lang="es-CO" sz="2800" dirty="0"/>
          </a:p>
        </p:txBody>
      </p:sp>
      <p:sp>
        <p:nvSpPr>
          <p:cNvPr id="9" name="CuadroTexto 8"/>
          <p:cNvSpPr txBox="1"/>
          <p:nvPr/>
        </p:nvSpPr>
        <p:spPr>
          <a:xfrm>
            <a:off x="7306311" y="5408951"/>
            <a:ext cx="4274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300" dirty="0">
                <a:latin typeface="Arial" charset="0"/>
                <a:cs typeface="Arial" charset="0"/>
              </a:rPr>
              <a:t>Febrero 12 de 2026</a:t>
            </a:r>
          </a:p>
        </p:txBody>
      </p:sp>
    </p:spTree>
    <p:extLst>
      <p:ext uri="{BB962C8B-B14F-4D97-AF65-F5344CB8AC3E}">
        <p14:creationId xmlns:p14="http://schemas.microsoft.com/office/powerpoint/2010/main" val="24428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4851B4-ECA9-4E9F-A94E-6A81E7E0AB93}"/>
              </a:ext>
            </a:extLst>
          </p:cNvPr>
          <p:cNvSpPr txBox="1"/>
          <p:nvPr/>
        </p:nvSpPr>
        <p:spPr>
          <a:xfrm>
            <a:off x="349028" y="250960"/>
            <a:ext cx="9343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Arial "/>
              </a:rPr>
              <a:t>¿Cuáles son </a:t>
            </a:r>
            <a:r>
              <a:rPr lang="es-ES" sz="2800" u="sng" dirty="0">
                <a:solidFill>
                  <a:schemeClr val="bg1"/>
                </a:solidFill>
                <a:latin typeface="Arial "/>
              </a:rPr>
              <a:t>los elementos </a:t>
            </a:r>
            <a:r>
              <a:rPr lang="es-ES" sz="2800" dirty="0">
                <a:solidFill>
                  <a:schemeClr val="bg1"/>
                </a:solidFill>
                <a:latin typeface="Arial "/>
              </a:rPr>
              <a:t>de rendición de cuentas?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6542391-4AA9-42EB-A7BB-F9238B29E30C}"/>
              </a:ext>
            </a:extLst>
          </p:cNvPr>
          <p:cNvSpPr/>
          <p:nvPr/>
        </p:nvSpPr>
        <p:spPr>
          <a:xfrm>
            <a:off x="0" y="-99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Elementos</a:t>
            </a:r>
            <a:r>
              <a:rPr lang="en-US" sz="3600" b="1" dirty="0">
                <a:solidFill>
                  <a:schemeClr val="bg1"/>
                </a:solidFill>
              </a:rPr>
              <a:t> de la </a:t>
            </a:r>
            <a:r>
              <a:rPr lang="en-US" sz="3600" b="1" dirty="0" err="1">
                <a:solidFill>
                  <a:schemeClr val="bg1"/>
                </a:solidFill>
              </a:rPr>
              <a:t>rendición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cuentas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020539" y="1848037"/>
            <a:ext cx="627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Informar públicamente sobre las decisiones y explicar la gestión, sus resultados y los avances en la garantía de derechos.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5020540" y="3080658"/>
            <a:ext cx="6278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Dialogar con los grupos de valor y de interés al respecto. Explicar y justificar la gestión, permitiendo preguntas y cuestionamientos en escenarios presenciales de encuentro, complementados, si existen las condiciones, con medios virtuales.</a:t>
            </a:r>
          </a:p>
          <a:p>
            <a:r>
              <a:rPr lang="es-CO" dirty="0"/>
              <a:t> 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205596" y="5129309"/>
            <a:ext cx="6278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Responder por los resultados de la gestión definiendo o asumiendo mecanismos de corrección o mejora en sus planes institucionales para atender los compromisos y evaluaciones identificadas en los espacios de diálogo.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24" y="1147379"/>
            <a:ext cx="20193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410204" y="1456029"/>
            <a:ext cx="14778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Información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13" y="2686656"/>
            <a:ext cx="2105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349028" y="3161995"/>
            <a:ext cx="993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Diálogo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49" y="4667856"/>
            <a:ext cx="18192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204392" y="5124869"/>
            <a:ext cx="174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/>
              <a:t>Responsabilidad</a:t>
            </a:r>
          </a:p>
        </p:txBody>
      </p:sp>
    </p:spTree>
    <p:extLst>
      <p:ext uri="{BB962C8B-B14F-4D97-AF65-F5344CB8AC3E}">
        <p14:creationId xmlns:p14="http://schemas.microsoft.com/office/powerpoint/2010/main" val="3363857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" y="0"/>
            <a:ext cx="5291284" cy="6858000"/>
          </a:xfrm>
          <a:prstGeom prst="rect">
            <a:avLst/>
          </a:prstGeom>
          <a:solidFill>
            <a:srgbClr val="EEB13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/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52917" y="2441865"/>
            <a:ext cx="5179779" cy="1446551"/>
          </a:xfrm>
          <a:prstGeom prst="rect">
            <a:avLst/>
          </a:prstGeom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s-CO" sz="8800" b="1" dirty="0">
                <a:solidFill>
                  <a:schemeClr val="bg1"/>
                </a:solidFill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Agenda</a:t>
            </a:r>
          </a:p>
        </p:txBody>
      </p:sp>
      <p:pic>
        <p:nvPicPr>
          <p:cNvPr id="15" name="Imagen 14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689" y="6312417"/>
            <a:ext cx="2049419" cy="394817"/>
          </a:xfrm>
          <a:prstGeom prst="rect">
            <a:avLst/>
          </a:prstGeom>
        </p:spPr>
      </p:pic>
      <p:sp>
        <p:nvSpPr>
          <p:cNvPr id="14" name="Marcador de texto 2"/>
          <p:cNvSpPr txBox="1">
            <a:spLocks/>
          </p:cNvSpPr>
          <p:nvPr/>
        </p:nvSpPr>
        <p:spPr>
          <a:xfrm>
            <a:off x="7255432" y="1301766"/>
            <a:ext cx="4388676" cy="902251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Informe de Gestión</a:t>
            </a:r>
          </a:p>
        </p:txBody>
      </p:sp>
      <p:sp>
        <p:nvSpPr>
          <p:cNvPr id="16" name="Marcador de texto 3"/>
          <p:cNvSpPr txBox="1">
            <a:spLocks/>
          </p:cNvSpPr>
          <p:nvPr/>
        </p:nvSpPr>
        <p:spPr>
          <a:xfrm>
            <a:off x="7400349" y="3013914"/>
            <a:ext cx="4845803" cy="913945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Rendición de Cuentas</a:t>
            </a:r>
          </a:p>
        </p:txBody>
      </p:sp>
      <p:grpSp>
        <p:nvGrpSpPr>
          <p:cNvPr id="17" name="Grupo 58">
            <a:extLst>
              <a:ext uri="{FF2B5EF4-FFF2-40B4-BE49-F238E27FC236}">
                <a16:creationId xmlns:a16="http://schemas.microsoft.com/office/drawing/2014/main" id="{27C66C14-036A-FB4E-9659-6E7A56CF7E22}"/>
              </a:ext>
            </a:extLst>
          </p:cNvPr>
          <p:cNvGrpSpPr/>
          <p:nvPr/>
        </p:nvGrpSpPr>
        <p:grpSpPr>
          <a:xfrm>
            <a:off x="6159187" y="1301766"/>
            <a:ext cx="881172" cy="938719"/>
            <a:chOff x="3208604" y="1584137"/>
            <a:chExt cx="881172" cy="938718"/>
          </a:xfrm>
        </p:grpSpPr>
        <p:sp>
          <p:nvSpPr>
            <p:cNvPr id="18" name="Elipse 59">
              <a:extLst>
                <a:ext uri="{FF2B5EF4-FFF2-40B4-BE49-F238E27FC236}">
                  <a16:creationId xmlns:a16="http://schemas.microsoft.com/office/drawing/2014/main" id="{992B75F8-43AA-3245-BC8B-B29A84DAFCC8}"/>
                </a:ext>
              </a:extLst>
            </p:cNvPr>
            <p:cNvSpPr/>
            <p:nvPr/>
          </p:nvSpPr>
          <p:spPr>
            <a:xfrm>
              <a:off x="3208604" y="1605216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9" name="Rectángulo 60">
              <a:extLst>
                <a:ext uri="{FF2B5EF4-FFF2-40B4-BE49-F238E27FC236}">
                  <a16:creationId xmlns:a16="http://schemas.microsoft.com/office/drawing/2014/main" id="{33CC8A68-3D17-D747-972B-ACE68BF741C7}"/>
                </a:ext>
              </a:extLst>
            </p:cNvPr>
            <p:cNvSpPr/>
            <p:nvPr/>
          </p:nvSpPr>
          <p:spPr>
            <a:xfrm>
              <a:off x="3364497" y="1584137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upo 61">
            <a:extLst>
              <a:ext uri="{FF2B5EF4-FFF2-40B4-BE49-F238E27FC236}">
                <a16:creationId xmlns:a16="http://schemas.microsoft.com/office/drawing/2014/main" id="{48B7B32C-F04F-0E42-B23D-3B48DAE79379}"/>
              </a:ext>
            </a:extLst>
          </p:cNvPr>
          <p:cNvGrpSpPr/>
          <p:nvPr/>
        </p:nvGrpSpPr>
        <p:grpSpPr>
          <a:xfrm>
            <a:off x="6159187" y="3138774"/>
            <a:ext cx="881172" cy="938719"/>
            <a:chOff x="3208604" y="3270573"/>
            <a:chExt cx="881172" cy="938718"/>
          </a:xfrm>
        </p:grpSpPr>
        <p:sp>
          <p:nvSpPr>
            <p:cNvPr id="21" name="Elipse 62">
              <a:extLst>
                <a:ext uri="{FF2B5EF4-FFF2-40B4-BE49-F238E27FC236}">
                  <a16:creationId xmlns:a16="http://schemas.microsoft.com/office/drawing/2014/main" id="{761E4019-EB91-1048-B6E1-E4DF93545D60}"/>
                </a:ext>
              </a:extLst>
            </p:cNvPr>
            <p:cNvSpPr/>
            <p:nvPr/>
          </p:nvSpPr>
          <p:spPr>
            <a:xfrm>
              <a:off x="3208604" y="3301282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Rectángulo 63">
              <a:extLst>
                <a:ext uri="{FF2B5EF4-FFF2-40B4-BE49-F238E27FC236}">
                  <a16:creationId xmlns:a16="http://schemas.microsoft.com/office/drawing/2014/main" id="{7484B78B-B837-0045-8990-7DBBD6A33F6B}"/>
                </a:ext>
              </a:extLst>
            </p:cNvPr>
            <p:cNvSpPr/>
            <p:nvPr/>
          </p:nvSpPr>
          <p:spPr>
            <a:xfrm>
              <a:off x="3396804" y="3270573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upo 12">
            <a:extLst>
              <a:ext uri="{FF2B5EF4-FFF2-40B4-BE49-F238E27FC236}">
                <a16:creationId xmlns:a16="http://schemas.microsoft.com/office/drawing/2014/main" id="{48B7B32C-F04F-0E42-B23D-3B48DAE79379}"/>
              </a:ext>
            </a:extLst>
          </p:cNvPr>
          <p:cNvGrpSpPr/>
          <p:nvPr/>
        </p:nvGrpSpPr>
        <p:grpSpPr>
          <a:xfrm>
            <a:off x="6191495" y="4627709"/>
            <a:ext cx="881172" cy="938719"/>
            <a:chOff x="3208604" y="3270573"/>
            <a:chExt cx="881172" cy="938718"/>
          </a:xfrm>
        </p:grpSpPr>
        <p:sp>
          <p:nvSpPr>
            <p:cNvPr id="31" name="Elipse 77">
              <a:extLst>
                <a:ext uri="{FF2B5EF4-FFF2-40B4-BE49-F238E27FC236}">
                  <a16:creationId xmlns:a16="http://schemas.microsoft.com/office/drawing/2014/main" id="{761E4019-EB91-1048-B6E1-E4DF93545D60}"/>
                </a:ext>
              </a:extLst>
            </p:cNvPr>
            <p:cNvSpPr/>
            <p:nvPr/>
          </p:nvSpPr>
          <p:spPr>
            <a:xfrm>
              <a:off x="3208604" y="3301282"/>
              <a:ext cx="881172" cy="881172"/>
            </a:xfrm>
            <a:prstGeom prst="ellipse">
              <a:avLst/>
            </a:prstGeom>
            <a:noFill/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Rectángulo 78">
              <a:extLst>
                <a:ext uri="{FF2B5EF4-FFF2-40B4-BE49-F238E27FC236}">
                  <a16:creationId xmlns:a16="http://schemas.microsoft.com/office/drawing/2014/main" id="{7484B78B-B837-0045-8990-7DBBD6A33F6B}"/>
                </a:ext>
              </a:extLst>
            </p:cNvPr>
            <p:cNvSpPr/>
            <p:nvPr/>
          </p:nvSpPr>
          <p:spPr>
            <a:xfrm>
              <a:off x="3396804" y="3270573"/>
              <a:ext cx="577402" cy="938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5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s-CO" sz="5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Marcador de texto 3"/>
          <p:cNvSpPr txBox="1">
            <a:spLocks/>
          </p:cNvSpPr>
          <p:nvPr/>
        </p:nvSpPr>
        <p:spPr>
          <a:xfrm>
            <a:off x="7454500" y="4689572"/>
            <a:ext cx="4791652" cy="913945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/>
          <a:p>
            <a:r>
              <a:rPr lang="es-CO" sz="2800" dirty="0"/>
              <a:t>Participación Ciudadana</a:t>
            </a:r>
          </a:p>
        </p:txBody>
      </p:sp>
    </p:spTree>
    <p:extLst>
      <p:ext uri="{BB962C8B-B14F-4D97-AF65-F5344CB8AC3E}">
        <p14:creationId xmlns:p14="http://schemas.microsoft.com/office/powerpoint/2010/main" val="19802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688806" y="2171700"/>
            <a:ext cx="6336800" cy="1098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Informe de Gestión</a:t>
            </a:r>
            <a:endParaRPr lang="es-CO" sz="44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855667" y="2411904"/>
            <a:ext cx="36116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01.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69942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F40789E-99B9-4715-8E72-C5ACED015917}"/>
              </a:ext>
            </a:extLst>
          </p:cNvPr>
          <p:cNvSpPr/>
          <p:nvPr/>
        </p:nvSpPr>
        <p:spPr>
          <a:xfrm>
            <a:off x="1" y="-11668"/>
            <a:ext cx="12192000" cy="1082735"/>
          </a:xfrm>
          <a:prstGeom prst="rect">
            <a:avLst/>
          </a:prstGeom>
          <a:solidFill>
            <a:srgbClr val="45B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91175" y="1582340"/>
            <a:ext cx="90244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Durante el año 2025, en </a:t>
            </a:r>
            <a:r>
              <a:rPr lang="es-CO" dirty="0"/>
              <a:t>el Colegio Naciones Unidas IED se adelantaron acciones que le permitieron cumplir con </a:t>
            </a:r>
            <a:r>
              <a:rPr lang="es-MX" dirty="0"/>
              <a:t>una adecuada gestión en el manejo de los recursos presupuestados y recibidos; se distribuyeron los recursos priorizando las necesidades, teniendo como marco, el Plan Operativo que se deriva del Proyecto Educativo Institucional – PEI, elaborado y</a:t>
            </a:r>
            <a:r>
              <a:rPr lang="es-CO" dirty="0"/>
              <a:t> adoptado por el Colegio que permite el fortalecimiento del desarrollo integral de los estudiantes dentro de un contexto de calidad educativa y brindando a los educandos condiciones óptimas para cumplir con sus procesos de formación pedagógica</a:t>
            </a:r>
            <a:r>
              <a:rPr lang="es-CO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es-CO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CO" dirty="0"/>
              <a:t>Los proyectos incorporados pretenden crear mejores condiciones en los diferentes aspectos en los que se desenvuelve toda la comunidad educativa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110" y="4392244"/>
            <a:ext cx="3009900" cy="20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810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163933" y="2293096"/>
            <a:ext cx="6336800" cy="8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r>
              <a:rPr lang="es-CO" sz="4400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Rendición de Cuentas</a:t>
            </a:r>
            <a:endParaRPr lang="es-CO" sz="44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1689099" y="2172648"/>
            <a:ext cx="2079667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02.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77397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PREPARACION PROYECTO PRESUPESTO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048001" y="128379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b="1" dirty="0"/>
              <a:t>CIFRAS CONSOLIDADAS 2025</a:t>
            </a:r>
            <a:endParaRPr lang="es-CO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670344"/>
              </p:ext>
            </p:extLst>
          </p:nvPr>
        </p:nvGraphicFramePr>
        <p:xfrm>
          <a:off x="1680460" y="1727519"/>
          <a:ext cx="8355080" cy="3671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2986">
                  <a:extLst>
                    <a:ext uri="{9D8B030D-6E8A-4147-A177-3AD203B41FA5}">
                      <a16:colId xmlns:a16="http://schemas.microsoft.com/office/drawing/2014/main" val="3944952169"/>
                    </a:ext>
                  </a:extLst>
                </a:gridCol>
                <a:gridCol w="1625167">
                  <a:extLst>
                    <a:ext uri="{9D8B030D-6E8A-4147-A177-3AD203B41FA5}">
                      <a16:colId xmlns:a16="http://schemas.microsoft.com/office/drawing/2014/main" val="3189848920"/>
                    </a:ext>
                  </a:extLst>
                </a:gridCol>
                <a:gridCol w="2316927">
                  <a:extLst>
                    <a:ext uri="{9D8B030D-6E8A-4147-A177-3AD203B41FA5}">
                      <a16:colId xmlns:a16="http://schemas.microsoft.com/office/drawing/2014/main" val="2698253484"/>
                    </a:ext>
                  </a:extLst>
                </a:gridCol>
              </a:tblGrid>
              <a:tr h="107881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General Aprobado año 2.025</a:t>
                      </a: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Adiciones Presupuestales 2025                    </a:t>
                      </a:r>
                    </a:p>
                    <a:p>
                      <a:pPr marL="0" marR="0" indent="0" algn="just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Reducciones Presupuestales 2025 </a:t>
                      </a:r>
                    </a:p>
                    <a:p>
                      <a:pPr marL="0" marR="0" indent="0" algn="just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       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  126.430.006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  76.439.422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(78.016)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300528"/>
                  </a:ext>
                </a:extLst>
              </a:tr>
              <a:tr h="69977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Total Presupuesto Definitivo 2025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$202.791.412</a:t>
                      </a:r>
                    </a:p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641291"/>
                  </a:ext>
                </a:extLst>
              </a:tr>
              <a:tr h="501422"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Ingresos Recaudados año 2.025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$ 202.791.412</a:t>
                      </a:r>
                    </a:p>
                    <a:p>
                      <a:pPr marL="0" algn="r" defTabSz="914377" rtl="0" eaLnBrk="1" latinLnBrk="0" hangingPunct="1">
                        <a:spcAft>
                          <a:spcPts val="600"/>
                        </a:spcAft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907475"/>
                  </a:ext>
                </a:extLst>
              </a:tr>
              <a:tr h="1078817">
                <a:tc>
                  <a:txBody>
                    <a:bodyPr/>
                    <a:lstStyle/>
                    <a:p>
                      <a:pPr marL="0" algn="l" defTabSz="914377" rtl="0" eaLnBrk="1" latinLnBrk="0" hangingPunct="1">
                        <a:spcAft>
                          <a:spcPts val="600"/>
                        </a:spcAft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Presupuesto Gastos Ejecutados año 2.025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$ 200.539.572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99.85%</a:t>
                      </a: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625159"/>
                  </a:ext>
                </a:extLst>
              </a:tr>
            </a:tbl>
          </a:graphicData>
        </a:graphic>
      </p:graphicFrame>
      <p:pic>
        <p:nvPicPr>
          <p:cNvPr id="2050" name="Picture 2" descr="Resultado de imagen para IMAGENES PRESUPUESTO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87" y="4509348"/>
            <a:ext cx="3177653" cy="211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133975" y="50759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77">
              <a:spcAft>
                <a:spcPts val="600"/>
              </a:spcAft>
              <a:defRPr/>
            </a:pPr>
            <a:r>
              <a:rPr lang="es-CO" b="1" i="1" u="sng" dirty="0">
                <a:solidFill>
                  <a:srgbClr val="0070C0"/>
                </a:solidFill>
                <a:ea typeface="Times New Roman" panose="02020603050405020304" pitchFamily="18" charset="0"/>
              </a:rPr>
              <a:t>El valor de la diferencia por $298.178 se adiciona como excedente para el año 2026</a:t>
            </a:r>
          </a:p>
        </p:txBody>
      </p:sp>
    </p:spTree>
    <p:extLst>
      <p:ext uri="{BB962C8B-B14F-4D97-AF65-F5344CB8AC3E}">
        <p14:creationId xmlns:p14="http://schemas.microsoft.com/office/powerpoint/2010/main" val="428957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PREPARACION PROYECTO PRESUPESTO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972491" y="1961029"/>
            <a:ext cx="4117595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15"/>
          <p:cNvSpPr txBox="1">
            <a:spLocks noChangeArrowheads="1"/>
          </p:cNvSpPr>
          <p:nvPr/>
        </p:nvSpPr>
        <p:spPr bwMode="auto">
          <a:xfrm>
            <a:off x="7749272" y="2222538"/>
            <a:ext cx="4230499" cy="7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s-CO" alt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Recursos de Capital </a:t>
            </a:r>
          </a:p>
          <a:p>
            <a:pPr algn="ctr">
              <a:buNone/>
            </a:pPr>
            <a:r>
              <a:rPr lang="es-CO" altLang="es-CO" sz="1800" b="1" dirty="0">
                <a:solidFill>
                  <a:srgbClr val="0070C0"/>
                </a:solidFill>
                <a:latin typeface="Arial Narrow" panose="020B0606020202030204" pitchFamily="34" charset="0"/>
              </a:rPr>
              <a:t>$2.876.057</a:t>
            </a:r>
          </a:p>
        </p:txBody>
      </p:sp>
      <p:sp>
        <p:nvSpPr>
          <p:cNvPr id="25" name="13 CuadroTexto"/>
          <p:cNvSpPr txBox="1"/>
          <p:nvPr/>
        </p:nvSpPr>
        <p:spPr>
          <a:xfrm>
            <a:off x="7979034" y="3195048"/>
            <a:ext cx="3770974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171450" indent="-1714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126">
              <a:buFont typeface="Wingdings" panose="05000000000000000000" pitchFamily="2" charset="2"/>
              <a:buChar char="ü"/>
              <a:defRPr/>
            </a:pPr>
            <a:r>
              <a:rPr lang="es-CO" sz="1600" dirty="0">
                <a:latin typeface="Arial Narrow" panose="020B0606020202030204" pitchFamily="34" charset="0"/>
              </a:rPr>
              <a:t>Recaudos generados por concepto rendimientos  y excedentes año 2025.</a:t>
            </a:r>
            <a:endParaRPr lang="es-CO" altLang="es-CO" sz="16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CuadroTexto 15"/>
          <p:cNvSpPr txBox="1">
            <a:spLocks noChangeArrowheads="1"/>
          </p:cNvSpPr>
          <p:nvPr/>
        </p:nvSpPr>
        <p:spPr bwMode="auto">
          <a:xfrm>
            <a:off x="1" y="2267194"/>
            <a:ext cx="3437803" cy="7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126">
              <a:buNone/>
            </a:pPr>
            <a:r>
              <a:rPr lang="es-CO" altLang="es-CO" sz="2199" b="1" dirty="0">
                <a:solidFill>
                  <a:srgbClr val="0070C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Ingresos Operacionales</a:t>
            </a:r>
          </a:p>
          <a:p>
            <a:pPr algn="ctr" defTabSz="914126">
              <a:buNone/>
            </a:pPr>
            <a:r>
              <a:rPr lang="es-CO" altLang="es-CO" sz="1800" b="1" dirty="0">
                <a:solidFill>
                  <a:srgbClr val="0070C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$66.650</a:t>
            </a:r>
          </a:p>
        </p:txBody>
      </p:sp>
      <p:sp>
        <p:nvSpPr>
          <p:cNvPr id="35" name="Rectángulo 34"/>
          <p:cNvSpPr>
            <a:spLocks noChangeArrowheads="1"/>
          </p:cNvSpPr>
          <p:nvPr/>
        </p:nvSpPr>
        <p:spPr bwMode="auto">
          <a:xfrm>
            <a:off x="491842" y="3059780"/>
            <a:ext cx="298446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126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s-CO" altLang="es-CO" sz="1799" dirty="0">
                <a:solidFill>
                  <a:srgbClr val="000000"/>
                </a:solidFill>
                <a:latin typeface="Arial Narrow" panose="020B0606020202030204" pitchFamily="34" charset="0"/>
              </a:rPr>
              <a:t>Certificados y constancias</a:t>
            </a:r>
          </a:p>
        </p:txBody>
      </p:sp>
      <p:cxnSp>
        <p:nvCxnSpPr>
          <p:cNvPr id="41" name="Conector recto 40"/>
          <p:cNvCxnSpPr/>
          <p:nvPr/>
        </p:nvCxnSpPr>
        <p:spPr>
          <a:xfrm>
            <a:off x="6225819" y="1969681"/>
            <a:ext cx="3771218" cy="620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3705324" y="2997024"/>
            <a:ext cx="4235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 defTabSz="914126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CO" altLang="es-CO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Ministerio SGP 	                      $ 130.586.940</a:t>
            </a:r>
          </a:p>
          <a:p>
            <a:pPr marL="285750" indent="-285750" algn="ctr" defTabSz="914126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CO" altLang="es-CO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Secretaria de Educación Gratuidad      $ 69.261.765</a:t>
            </a:r>
          </a:p>
        </p:txBody>
      </p:sp>
      <p:sp>
        <p:nvSpPr>
          <p:cNvPr id="22" name="CuadroTexto 15"/>
          <p:cNvSpPr txBox="1">
            <a:spLocks noChangeArrowheads="1"/>
          </p:cNvSpPr>
          <p:nvPr/>
        </p:nvSpPr>
        <p:spPr bwMode="auto">
          <a:xfrm>
            <a:off x="3705324" y="1303739"/>
            <a:ext cx="4769525" cy="42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5" tIns="45678" rIns="91355" bIns="4567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126">
              <a:buNone/>
            </a:pPr>
            <a:r>
              <a:rPr lang="es-CO" altLang="es-CO" sz="2400" b="1" dirty="0">
                <a:latin typeface="Arial Narrow" panose="020B0606020202030204" pitchFamily="34" charset="0"/>
                <a:ea typeface="MS PGothic" panose="020B0600070205080204" pitchFamily="34" charset="-128"/>
              </a:rPr>
              <a:t>Recaudos Ingresos Vigencia 2025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965434" y="2197123"/>
            <a:ext cx="181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Transferencias</a:t>
            </a:r>
          </a:p>
          <a:p>
            <a:pPr algn="ctr"/>
            <a:r>
              <a:rPr lang="es-CO" b="1" dirty="0">
                <a:solidFill>
                  <a:srgbClr val="0070C0"/>
                </a:solidFill>
                <a:latin typeface="Arial Narrow" panose="020B0606020202030204" pitchFamily="34" charset="0"/>
              </a:rPr>
              <a:t>$199.848.705</a:t>
            </a:r>
          </a:p>
        </p:txBody>
      </p:sp>
      <p:sp>
        <p:nvSpPr>
          <p:cNvPr id="6" name="AutoShape 4" descr="Resultado de imagen para IMAGENES certificados GRATIS"/>
          <p:cNvSpPr>
            <a:spLocks noChangeAspect="1" noChangeArrowheads="1"/>
          </p:cNvSpPr>
          <p:nvPr/>
        </p:nvSpPr>
        <p:spPr bwMode="auto">
          <a:xfrm>
            <a:off x="1984074" y="55096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3684888"/>
            <a:ext cx="2033286" cy="156881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699" y="4146291"/>
            <a:ext cx="2251646" cy="1266551"/>
          </a:xfrm>
          <a:prstGeom prst="rect">
            <a:avLst/>
          </a:prstGeom>
        </p:spPr>
      </p:pic>
      <p:sp>
        <p:nvSpPr>
          <p:cNvPr id="17" name="2 Rectángulo"/>
          <p:cNvSpPr/>
          <p:nvPr/>
        </p:nvSpPr>
        <p:spPr>
          <a:xfrm>
            <a:off x="7278264" y="5779310"/>
            <a:ext cx="37120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           Total Ingresos  </a:t>
            </a:r>
            <a:r>
              <a:rPr lang="es-CO" b="1" dirty="0">
                <a:solidFill>
                  <a:srgbClr val="0070C0"/>
                </a:solidFill>
                <a:latin typeface="Arial Narrow" panose="020B0606020202030204" pitchFamily="34" charset="0"/>
              </a:rPr>
              <a:t>$202.791.412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322" y="3861780"/>
            <a:ext cx="21336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41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500" b="1" dirty="0">
                <a:solidFill>
                  <a:srgbClr val="858585"/>
                </a:solidFill>
              </a:rPr>
              <a:t>INGRESOS RECAUDADOS VIGENCIA</a:t>
            </a:r>
            <a:r>
              <a:rPr lang="es-ES" altLang="es-CO" sz="2500" b="1" dirty="0">
                <a:solidFill>
                  <a:srgbClr val="858585"/>
                </a:solidFill>
              </a:rPr>
              <a:t>– 2023</a:t>
            </a:r>
            <a:endParaRPr lang="es-CO" altLang="es-CO" sz="2500" b="1" dirty="0">
              <a:solidFill>
                <a:srgbClr val="858585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503" r="704"/>
          <a:stretch/>
        </p:blipFill>
        <p:spPr>
          <a:xfrm>
            <a:off x="283211" y="355600"/>
            <a:ext cx="1378373" cy="1359438"/>
          </a:xfrm>
          <a:prstGeom prst="rect">
            <a:avLst/>
          </a:prstGeom>
        </p:spPr>
      </p:pic>
      <p:pic>
        <p:nvPicPr>
          <p:cNvPr id="7" name="Imagen 6" descr="Escudo de Bogot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" b="6352"/>
          <a:stretch>
            <a:fillRect/>
          </a:stretch>
        </p:blipFill>
        <p:spPr bwMode="auto">
          <a:xfrm>
            <a:off x="10343621" y="368568"/>
            <a:ext cx="1234969" cy="108304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BE0802D-00BE-4F3D-902A-7DF0DC69CC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870679"/>
              </p:ext>
            </p:extLst>
          </p:nvPr>
        </p:nvGraphicFramePr>
        <p:xfrm>
          <a:off x="2313210" y="1451609"/>
          <a:ext cx="7500704" cy="4769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6183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560"/>
            <a:ext cx="2269648" cy="1806060"/>
          </a:xfrm>
          <a:prstGeom prst="rect">
            <a:avLst/>
          </a:prstGeom>
        </p:spPr>
      </p:pic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400" b="1" dirty="0">
                <a:solidFill>
                  <a:srgbClr val="858585"/>
                </a:solidFill>
              </a:rPr>
              <a:t>GASTOS DE FUNCIONAMIENTO EFECTUADOS EN LA VIGENCIA</a:t>
            </a:r>
            <a:r>
              <a:rPr lang="es-ES" altLang="es-CO" sz="2400" b="1" dirty="0">
                <a:solidFill>
                  <a:srgbClr val="858585"/>
                </a:solidFill>
              </a:rPr>
              <a:t>– 2025</a:t>
            </a:r>
            <a:endParaRPr lang="es-CO" altLang="es-CO" sz="2400" b="1" dirty="0">
              <a:solidFill>
                <a:srgbClr val="858585"/>
              </a:solidFill>
            </a:endParaRPr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2263184" y="3325244"/>
            <a:ext cx="31906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Correspondiente al</a:t>
            </a:r>
            <a:r>
              <a:rPr lang="es-CO" sz="1400" b="1" dirty="0">
                <a:latin typeface="Arial Narrow" panose="020B0606020202030204" pitchFamily="34" charset="0"/>
              </a:rPr>
              <a:t> </a:t>
            </a:r>
            <a:r>
              <a:rPr lang="es-CO" sz="1400" dirty="0">
                <a:latin typeface="Arial Narrow" panose="020B0606020202030204" pitchFamily="34" charset="0"/>
              </a:rPr>
              <a:t>Contrato del Contador, quién elabora la Contabilidad de acuerdo a la normatividad vigente expedida por la Contaduría General de la Nación</a:t>
            </a:r>
            <a:endParaRPr lang="es-CO" altLang="es-CO" sz="1400" b="1" dirty="0">
              <a:solidFill>
                <a:srgbClr val="ED7D3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Rectángulo 17"/>
          <p:cNvSpPr>
            <a:spLocks noChangeArrowheads="1"/>
          </p:cNvSpPr>
          <p:nvPr/>
        </p:nvSpPr>
        <p:spPr bwMode="auto">
          <a:xfrm>
            <a:off x="2263184" y="5125819"/>
            <a:ext cx="308235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Contrato sistematización de boletines para alumnos del colegio durante la vigencia.</a:t>
            </a:r>
          </a:p>
          <a:p>
            <a:endParaRPr lang="es-CO" altLang="es-CO" sz="1400" dirty="0">
              <a:latin typeface="Arial Narrow" panose="020B0606020202030204" pitchFamily="34" charset="0"/>
            </a:endParaRPr>
          </a:p>
          <a:p>
            <a:r>
              <a:rPr lang="es-CO" b="1" dirty="0">
                <a:latin typeface="Arial Narrow" panose="020B0606020202030204" pitchFamily="34" charset="0"/>
                <a:ea typeface="+mn-ea"/>
              </a:rPr>
              <a:t>Total Servicios Personales</a:t>
            </a:r>
            <a:r>
              <a:rPr lang="es-CO" sz="1400" b="1" dirty="0">
                <a:latin typeface="Arial Narrow" panose="020B0606020202030204" pitchFamily="34" charset="0"/>
              </a:rPr>
              <a:t> </a:t>
            </a:r>
            <a:r>
              <a:rPr lang="es-CO" b="1" dirty="0">
                <a:solidFill>
                  <a:schemeClr val="accent1"/>
                </a:solidFill>
                <a:latin typeface="+mn-lt"/>
                <a:ea typeface="+mn-ea"/>
              </a:rPr>
              <a:t>$19.866.570</a:t>
            </a:r>
            <a:endParaRPr lang="es-CO" altLang="es-CO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75788" name="Rectángulo 42"/>
          <p:cNvSpPr>
            <a:spLocks noChangeArrowheads="1"/>
          </p:cNvSpPr>
          <p:nvPr/>
        </p:nvSpPr>
        <p:spPr bwMode="auto">
          <a:xfrm>
            <a:off x="680208" y="1241177"/>
            <a:ext cx="2106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Servicios Personales</a:t>
            </a:r>
            <a:endParaRPr lang="es-CO" altLang="es-CO" dirty="0">
              <a:solidFill>
                <a:srgbClr val="843C0C"/>
              </a:solidFill>
            </a:endParaRPr>
          </a:p>
        </p:txBody>
      </p:sp>
      <p:cxnSp>
        <p:nvCxnSpPr>
          <p:cNvPr id="35" name="Conector recto 34"/>
          <p:cNvCxnSpPr/>
          <p:nvPr/>
        </p:nvCxnSpPr>
        <p:spPr>
          <a:xfrm flipH="1">
            <a:off x="5579207" y="1701226"/>
            <a:ext cx="24579" cy="4070924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05" y="4411284"/>
            <a:ext cx="1896279" cy="189627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928061" y="3094966"/>
            <a:ext cx="3350597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Gastos de Computador: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Material Didáctico </a:t>
            </a: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Materiales y Suministros: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Derechos de Grado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Carnet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Mantenimiento de la entidad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Mantenimiento Mobiliario y equipo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Intereses y comisiones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</a:rPr>
              <a:t>Actividades científicas y culturales</a:t>
            </a:r>
          </a:p>
          <a:p>
            <a:endParaRPr lang="es-CO" b="1" dirty="0">
              <a:latin typeface="Arial Narrow" panose="020B0606020202030204" pitchFamily="34" charset="0"/>
            </a:endParaRPr>
          </a:p>
          <a:p>
            <a:r>
              <a:rPr lang="es-CO" b="1" dirty="0">
                <a:latin typeface="Arial Narrow" panose="020B0606020202030204" pitchFamily="34" charset="0"/>
              </a:rPr>
              <a:t>Total Gastos Generales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680208" y="1701481"/>
            <a:ext cx="41834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latin typeface="Arial Narrow" panose="020B0606020202030204" pitchFamily="34" charset="0"/>
                <a:ea typeface="MS PGothic" panose="020B0600070205080204" pitchFamily="34" charset="-128"/>
              </a:rPr>
              <a:t>Pago del personal que se vincula en forma ocasional para una gestión especifica en desarrollo de actividades diferentes de las educativas, cuando no sean atendidas por personal de planta .</a:t>
            </a:r>
          </a:p>
        </p:txBody>
      </p:sp>
      <p:sp>
        <p:nvSpPr>
          <p:cNvPr id="47" name="Rectángulo 61"/>
          <p:cNvSpPr>
            <a:spLocks noChangeArrowheads="1"/>
          </p:cNvSpPr>
          <p:nvPr/>
        </p:nvSpPr>
        <p:spPr bwMode="auto">
          <a:xfrm>
            <a:off x="6012780" y="1603924"/>
            <a:ext cx="3873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Gastos Generales</a:t>
            </a:r>
            <a:endParaRPr lang="es-CO" altLang="es-CO" dirty="0">
              <a:solidFill>
                <a:srgbClr val="843C0C"/>
              </a:solidFill>
            </a:endParaRPr>
          </a:p>
        </p:txBody>
      </p:sp>
      <p:sp>
        <p:nvSpPr>
          <p:cNvPr id="57" name="Rectángulo 61"/>
          <p:cNvSpPr>
            <a:spLocks noChangeArrowheads="1"/>
          </p:cNvSpPr>
          <p:nvPr/>
        </p:nvSpPr>
        <p:spPr bwMode="auto">
          <a:xfrm>
            <a:off x="6012780" y="2143230"/>
            <a:ext cx="413987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sz="1400" dirty="0">
                <a:latin typeface="Arial Narrow" panose="020B0606020202030204" pitchFamily="34" charset="0"/>
              </a:rPr>
              <a:t>Se proyecta todos los gastos relacionados con la adquisición de bienes para el normal funcionamiento del establecimiento educativo </a:t>
            </a:r>
            <a:endParaRPr lang="es-CO" altLang="es-CO" sz="1400" dirty="0"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27797" y="2787521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Honorarios Entidad:</a:t>
            </a:r>
            <a:r>
              <a:rPr lang="es-CO" b="1" dirty="0">
                <a:solidFill>
                  <a:schemeClr val="accent1"/>
                </a:solidFill>
              </a:rPr>
              <a:t> $ 10.666.800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200256" y="4443428"/>
            <a:ext cx="3304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Sistematización Boletines: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$ 9.199.770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278658" y="3111996"/>
            <a:ext cx="16357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/>
                </a:solidFill>
              </a:rPr>
              <a:t>$   21.956.343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1.136.100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6.250.307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1.489.761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1.437.140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73.522.082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2.957.150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1.675.405</a:t>
            </a:r>
          </a:p>
          <a:p>
            <a:r>
              <a:rPr lang="es-CO" b="1" dirty="0">
                <a:solidFill>
                  <a:schemeClr val="accent1"/>
                </a:solidFill>
              </a:rPr>
              <a:t>$     1.200.000</a:t>
            </a:r>
          </a:p>
          <a:p>
            <a:endParaRPr lang="es-CO" b="1" dirty="0">
              <a:solidFill>
                <a:schemeClr val="accent1"/>
              </a:solidFill>
            </a:endParaRPr>
          </a:p>
          <a:p>
            <a:r>
              <a:rPr lang="es-CO" b="1" dirty="0">
                <a:solidFill>
                  <a:schemeClr val="accent1"/>
                </a:solidFill>
              </a:rPr>
              <a:t>$ 111.624.288</a:t>
            </a:r>
          </a:p>
          <a:p>
            <a:endParaRPr lang="es-CO" b="1" dirty="0">
              <a:solidFill>
                <a:schemeClr val="accent1"/>
              </a:solidFill>
            </a:endParaRPr>
          </a:p>
        </p:txBody>
      </p:sp>
      <p:sp>
        <p:nvSpPr>
          <p:cNvPr id="16" name="Rectángulo 15"/>
          <p:cNvSpPr>
            <a:spLocks noChangeArrowheads="1"/>
          </p:cNvSpPr>
          <p:nvPr/>
        </p:nvSpPr>
        <p:spPr bwMode="auto">
          <a:xfrm>
            <a:off x="680208" y="835470"/>
            <a:ext cx="5591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b="1" dirty="0">
                <a:solidFill>
                  <a:srgbClr val="843C0C"/>
                </a:solidFill>
              </a:rPr>
              <a:t>Total Gastos Funcionamiento $131.490.858</a:t>
            </a:r>
            <a:endParaRPr lang="es-CO" altLang="es-CO" b="1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11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400" b="1" dirty="0">
                <a:solidFill>
                  <a:srgbClr val="858585"/>
                </a:solidFill>
              </a:rPr>
              <a:t>GASTOS DE INVERSION EFECTUADOS EN LA VIGENCIA</a:t>
            </a:r>
            <a:r>
              <a:rPr lang="es-ES" altLang="es-CO" sz="2400" b="1" dirty="0">
                <a:solidFill>
                  <a:srgbClr val="858585"/>
                </a:solidFill>
              </a:rPr>
              <a:t>– 2025</a:t>
            </a:r>
            <a:endParaRPr lang="es-CO" altLang="es-CO" sz="2400" b="1" dirty="0">
              <a:solidFill>
                <a:srgbClr val="858585"/>
              </a:solidFill>
            </a:endParaRPr>
          </a:p>
        </p:txBody>
      </p:sp>
      <p:sp>
        <p:nvSpPr>
          <p:cNvPr id="40" name="Rectángulo 61"/>
          <p:cNvSpPr>
            <a:spLocks noChangeArrowheads="1"/>
          </p:cNvSpPr>
          <p:nvPr/>
        </p:nvSpPr>
        <p:spPr bwMode="auto">
          <a:xfrm>
            <a:off x="1015105" y="1315586"/>
            <a:ext cx="3873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altLang="es-CO" b="1" dirty="0">
                <a:solidFill>
                  <a:srgbClr val="843C0C"/>
                </a:solidFill>
              </a:rPr>
              <a:t>Total Gastos Inversión  $69.048.714</a:t>
            </a:r>
            <a:endParaRPr lang="es-CO" altLang="es-CO" dirty="0">
              <a:solidFill>
                <a:srgbClr val="843C0C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778294" y="907094"/>
            <a:ext cx="57664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latin typeface="Arial Narrow" panose="020B0606020202030204" pitchFamily="34" charset="0"/>
                <a:ea typeface="MS PGothic" panose="020B0600070205080204" pitchFamily="34" charset="-128"/>
              </a:rPr>
              <a:t>Gastos en que incurre el Colegio para el desarrollo educativo y cultural de su comunidad, es decir, aquellos que contribuyen a mejorar el nivel educativo de los estudiantes y a reforzar el Proyecto Educativo Institucional – PEI del Colegio y se prevé que el desarrollo de los mismos se realice con la participación activa de la población estudiantil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391" y="4633267"/>
            <a:ext cx="2048161" cy="16290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105" y="2785354"/>
            <a:ext cx="2076740" cy="178142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838" y="4974258"/>
            <a:ext cx="2686425" cy="1438476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694653" y="2210808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Compra de Equipos :</a:t>
            </a:r>
            <a:r>
              <a:rPr lang="es-CO" b="1" dirty="0">
                <a:solidFill>
                  <a:schemeClr val="accent1"/>
                </a:solidFill>
              </a:rPr>
              <a:t> $ 13.566.000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716507" y="2213474"/>
            <a:ext cx="3590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Otros Proyectos :</a:t>
            </a:r>
            <a:r>
              <a:rPr lang="es-CO" b="1" dirty="0">
                <a:solidFill>
                  <a:schemeClr val="accent1"/>
                </a:solidFill>
              </a:rPr>
              <a:t> $ 55.482.714</a:t>
            </a:r>
          </a:p>
        </p:txBody>
      </p:sp>
      <p:pic>
        <p:nvPicPr>
          <p:cNvPr id="1028" name="Picture 4" descr="Juguetes Didácticos Juguetes Para NiÃ±os AÃ±o Juguetes Didácticos Juguetes  Juegos Juegos Didacticos">
            <a:extLst>
              <a:ext uri="{FF2B5EF4-FFF2-40B4-BE49-F238E27FC236}">
                <a16:creationId xmlns:a16="http://schemas.microsoft.com/office/drawing/2014/main" id="{A139A94D-CD3D-411E-B094-0210191E9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337" y="2794829"/>
            <a:ext cx="1629002" cy="162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sos Vaciados en Caucho - Ideando">
            <a:extLst>
              <a:ext uri="{FF2B5EF4-FFF2-40B4-BE49-F238E27FC236}">
                <a16:creationId xmlns:a16="http://schemas.microsoft.com/office/drawing/2014/main" id="{01DC4ADF-B0BA-4037-99B6-83673B7C8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233" y="2794829"/>
            <a:ext cx="2730662" cy="153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bro Solutions. Intermediate. Student's Book (en Inglés) De Varios Autores  - Buscalibre Colombia">
            <a:extLst>
              <a:ext uri="{FF2B5EF4-FFF2-40B4-BE49-F238E27FC236}">
                <a16:creationId xmlns:a16="http://schemas.microsoft.com/office/drawing/2014/main" id="{E2D27E83-6E39-4339-BA93-59347ED2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112" y="3424582"/>
            <a:ext cx="1696460" cy="213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7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CuadroTexto 15"/>
          <p:cNvSpPr txBox="1">
            <a:spLocks noChangeArrowheads="1"/>
          </p:cNvSpPr>
          <p:nvPr/>
        </p:nvSpPr>
        <p:spPr bwMode="auto">
          <a:xfrm>
            <a:off x="1661584" y="355600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CO" altLang="es-CO" sz="2500" b="1" dirty="0">
                <a:solidFill>
                  <a:srgbClr val="858585"/>
                </a:solidFill>
              </a:rPr>
              <a:t>GASTOS EJECTUADOS EN LA VIGENCIA</a:t>
            </a:r>
            <a:r>
              <a:rPr lang="es-ES" altLang="es-CO" sz="2500" b="1" dirty="0">
                <a:solidFill>
                  <a:srgbClr val="858585"/>
                </a:solidFill>
              </a:rPr>
              <a:t>– 2025</a:t>
            </a:r>
            <a:endParaRPr lang="es-CO" altLang="es-CO" sz="2500" b="1" dirty="0">
              <a:solidFill>
                <a:srgbClr val="858585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t="503" r="704"/>
          <a:stretch/>
        </p:blipFill>
        <p:spPr>
          <a:xfrm>
            <a:off x="408941" y="355600"/>
            <a:ext cx="1378373" cy="1359438"/>
          </a:xfrm>
          <a:prstGeom prst="rect">
            <a:avLst/>
          </a:prstGeom>
        </p:spPr>
      </p:pic>
      <p:pic>
        <p:nvPicPr>
          <p:cNvPr id="16" name="Imagen 15" descr="Escudo de Bogot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" b="6352"/>
          <a:stretch>
            <a:fillRect/>
          </a:stretch>
        </p:blipFill>
        <p:spPr bwMode="auto">
          <a:xfrm>
            <a:off x="10530020" y="386618"/>
            <a:ext cx="1117150" cy="9392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71F9C84-917E-4719-A30C-DE599E2C01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1260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119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PUBLICACION DE INFORMACION SECOP I-SECOP II</a:t>
            </a:r>
          </a:p>
        </p:txBody>
      </p:sp>
      <p:sp>
        <p:nvSpPr>
          <p:cNvPr id="6" name="AutoShape 4" descr="Resultado de imagen para IMAGENES certificados GRATIS"/>
          <p:cNvSpPr>
            <a:spLocks noChangeAspect="1" noChangeArrowheads="1"/>
          </p:cNvSpPr>
          <p:nvPr/>
        </p:nvSpPr>
        <p:spPr bwMode="auto">
          <a:xfrm>
            <a:off x="1984074" y="55096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7" name="1 Rectángulo"/>
          <p:cNvSpPr>
            <a:spLocks noChangeArrowheads="1"/>
          </p:cNvSpPr>
          <p:nvPr/>
        </p:nvSpPr>
        <p:spPr bwMode="auto">
          <a:xfrm>
            <a:off x="489594" y="2308853"/>
            <a:ext cx="52520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El </a:t>
            </a:r>
            <a:r>
              <a:rPr lang="es-ES" altLang="ja-JP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Secop</a:t>
            </a:r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 I y </a:t>
            </a:r>
            <a:r>
              <a:rPr lang="es-ES" altLang="ja-JP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Secop</a:t>
            </a:r>
            <a:r>
              <a:rPr lang="es-ES" altLang="ja-JP" sz="1800" dirty="0">
                <a:solidFill>
                  <a:schemeClr val="tx1"/>
                </a:solidFill>
                <a:latin typeface="Calibri" panose="020F0502020204030204" pitchFamily="34" charset="0"/>
              </a:rPr>
              <a:t> II, es un sistema electrónico que permite la consulta de información sobre los procesos contractuales que se realicen con recursos públicos. Puede acceder por la ruta:</a:t>
            </a:r>
            <a:endParaRPr lang="es-CO" altLang="es-CO" sz="1800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54384" y="3543472"/>
            <a:ext cx="403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MX" altLang="es-CO" sz="1800" b="1" dirty="0">
                <a:solidFill>
                  <a:schemeClr val="tx1"/>
                </a:solidFill>
                <a:latin typeface="Verdana" panose="020B0604030504040204" pitchFamily="34" charset="0"/>
                <a:hlinkClick r:id="rId3"/>
              </a:rPr>
              <a:t>www.colombiacompra.gov.co</a:t>
            </a:r>
            <a:endParaRPr lang="es-CO" altLang="es-CO" sz="1800" b="1" dirty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884" y="4464395"/>
            <a:ext cx="2381250" cy="16635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013" y="1508760"/>
            <a:ext cx="5298288" cy="430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5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613876" y="2624814"/>
            <a:ext cx="6336800" cy="98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r>
              <a:rPr lang="es-CO" b="1" dirty="0">
                <a:effectLst>
                  <a:outerShdw blurRad="139700" algn="ctr" rotWithShape="0">
                    <a:prstClr val="black">
                      <a:alpha val="25000"/>
                    </a:prstClr>
                  </a:outerShdw>
                </a:effectLst>
              </a:rPr>
              <a:t>Participación Ciudadana</a:t>
            </a:r>
            <a:endParaRPr lang="es-CO" sz="2000" dirty="0">
              <a:effectLst>
                <a:outerShdw blurRad="139700" algn="ctr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2031999" y="2624814"/>
            <a:ext cx="2120901" cy="988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r"/>
            <a:r>
              <a:rPr lang="es-CO" sz="9600" b="1" dirty="0">
                <a:latin typeface="Work Sans"/>
                <a:ea typeface="Work Sans"/>
                <a:cs typeface="Work Sans"/>
                <a:sym typeface="Work Sans"/>
              </a:rPr>
              <a:t>03.</a:t>
            </a:r>
            <a:endParaRPr sz="9600" b="1" dirty="0"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94654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EA1F01F7-8D40-4E72-97D6-B2D1DA8CD803}"/>
              </a:ext>
            </a:extLst>
          </p:cNvPr>
          <p:cNvSpPr/>
          <p:nvPr/>
        </p:nvSpPr>
        <p:spPr>
          <a:xfrm>
            <a:off x="1" y="0"/>
            <a:ext cx="12192000" cy="10882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7" name="12 Título"/>
          <p:cNvSpPr txBox="1">
            <a:spLocks/>
          </p:cNvSpPr>
          <p:nvPr/>
        </p:nvSpPr>
        <p:spPr>
          <a:xfrm>
            <a:off x="4044306" y="2879901"/>
            <a:ext cx="5601338" cy="8310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3200" b="1" dirty="0">
              <a:solidFill>
                <a:schemeClr val="accent6">
                  <a:lumMod val="75000"/>
                </a:schemeClr>
              </a:solidFill>
              <a:latin typeface="Arial Narrow"/>
              <a:cs typeface="Arial Narrow"/>
            </a:endParaRPr>
          </a:p>
          <a:p>
            <a:r>
              <a:rPr lang="es-CO" sz="3200" b="1" dirty="0">
                <a:solidFill>
                  <a:srgbClr val="2270C0"/>
                </a:solidFill>
                <a:latin typeface="Arial Narrow"/>
                <a:cs typeface="Arial Narrow"/>
              </a:rPr>
              <a:t>GRACIAS POR SU ATENCION</a:t>
            </a:r>
            <a:endParaRPr lang="es-ES" sz="2800" b="1" dirty="0">
              <a:solidFill>
                <a:srgbClr val="2270C0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874432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 animBg="1"/>
    </p:bldLst>
  </p:timing>
</p:sld>
</file>

<file path=ppt/theme/theme1.xml><?xml version="1.0" encoding="utf-8"?>
<a:theme xmlns:a="http://schemas.openxmlformats.org/drawingml/2006/main" name="Light Background Slides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188895</TotalTime>
  <Words>726</Words>
  <Application>Microsoft Office PowerPoint</Application>
  <PresentationFormat>Panorámica</PresentationFormat>
  <Paragraphs>121</Paragraphs>
  <Slides>15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7" baseType="lpstr">
      <vt:lpstr>Arial</vt:lpstr>
      <vt:lpstr>Arial </vt:lpstr>
      <vt:lpstr>Arial Narrow</vt:lpstr>
      <vt:lpstr>Calibri</vt:lpstr>
      <vt:lpstr>Calibri Light</vt:lpstr>
      <vt:lpstr>Times New Roman</vt:lpstr>
      <vt:lpstr>Verdana</vt:lpstr>
      <vt:lpstr>Wingdings</vt:lpstr>
      <vt:lpstr>Work Sans</vt:lpstr>
      <vt:lpstr>Work Sans Light</vt:lpstr>
      <vt:lpstr>Work Sans SemiBold</vt:lpstr>
      <vt:lpstr>Light Background Slides</vt:lpstr>
      <vt:lpstr>Presentación de PowerPoint</vt:lpstr>
      <vt:lpstr>Presentación de PowerPoint</vt:lpstr>
      <vt:lpstr>Presentación de PowerPoint</vt:lpstr>
      <vt:lpstr>Informe de Gestión</vt:lpstr>
      <vt:lpstr>Presentación de PowerPoint</vt:lpstr>
      <vt:lpstr>Rendición de Cuentas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Participación Ciudadana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Susan Suárez</dc:creator>
  <cp:lastModifiedBy>PAGADURIA</cp:lastModifiedBy>
  <cp:revision>1626</cp:revision>
  <dcterms:created xsi:type="dcterms:W3CDTF">2015-04-19T12:23:33Z</dcterms:created>
  <dcterms:modified xsi:type="dcterms:W3CDTF">2026-02-11T22:07:31Z</dcterms:modified>
</cp:coreProperties>
</file>